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403" r:id="rId3"/>
    <p:sldId id="1267" r:id="rId4"/>
    <p:sldId id="1269" r:id="rId5"/>
    <p:sldId id="1270" r:id="rId6"/>
    <p:sldId id="1271" r:id="rId7"/>
    <p:sldId id="1272" r:id="rId8"/>
    <p:sldId id="1273" r:id="rId9"/>
    <p:sldId id="1274" r:id="rId10"/>
    <p:sldId id="1275" r:id="rId11"/>
    <p:sldId id="1276" r:id="rId12"/>
    <p:sldId id="1277" r:id="rId13"/>
    <p:sldId id="1278" r:id="rId14"/>
    <p:sldId id="1279" r:id="rId15"/>
    <p:sldId id="1280" r:id="rId16"/>
    <p:sldId id="1281" r:id="rId17"/>
    <p:sldId id="1282" r:id="rId18"/>
    <p:sldId id="1283" r:id="rId19"/>
    <p:sldId id="1284" r:id="rId20"/>
    <p:sldId id="1285" r:id="rId21"/>
    <p:sldId id="1286" r:id="rId22"/>
    <p:sldId id="1287" r:id="rId23"/>
    <p:sldId id="1288" r:id="rId24"/>
    <p:sldId id="1344" r:id="rId25"/>
    <p:sldId id="1345" r:id="rId26"/>
    <p:sldId id="1346" r:id="rId27"/>
    <p:sldId id="1289" r:id="rId28"/>
    <p:sldId id="1290" r:id="rId29"/>
    <p:sldId id="1291" r:id="rId30"/>
    <p:sldId id="1293" r:id="rId31"/>
    <p:sldId id="1292" r:id="rId32"/>
    <p:sldId id="1294" r:id="rId33"/>
    <p:sldId id="1295" r:id="rId34"/>
    <p:sldId id="1297" r:id="rId35"/>
    <p:sldId id="1298" r:id="rId36"/>
    <p:sldId id="1299" r:id="rId37"/>
    <p:sldId id="1300" r:id="rId38"/>
    <p:sldId id="1303" r:id="rId39"/>
    <p:sldId id="1304" r:id="rId40"/>
    <p:sldId id="1305" r:id="rId41"/>
    <p:sldId id="1306" r:id="rId42"/>
    <p:sldId id="1307" r:id="rId43"/>
    <p:sldId id="1308" r:id="rId44"/>
    <p:sldId id="1309" r:id="rId45"/>
    <p:sldId id="1310" r:id="rId46"/>
    <p:sldId id="1311" r:id="rId47"/>
    <p:sldId id="1312" r:id="rId48"/>
    <p:sldId id="1313" r:id="rId49"/>
    <p:sldId id="1314" r:id="rId50"/>
    <p:sldId id="1315" r:id="rId51"/>
    <p:sldId id="1316" r:id="rId52"/>
    <p:sldId id="1347" r:id="rId53"/>
    <p:sldId id="1348" r:id="rId54"/>
    <p:sldId id="1349" r:id="rId55"/>
    <p:sldId id="1350" r:id="rId56"/>
    <p:sldId id="1351" r:id="rId57"/>
    <p:sldId id="1352" r:id="rId58"/>
    <p:sldId id="1268" r:id="rId59"/>
    <p:sldId id="1317" r:id="rId60"/>
    <p:sldId id="1318" r:id="rId61"/>
    <p:sldId id="1319" r:id="rId62"/>
    <p:sldId id="1320" r:id="rId63"/>
    <p:sldId id="1321" r:id="rId64"/>
    <p:sldId id="1322" r:id="rId65"/>
    <p:sldId id="1323" r:id="rId66"/>
    <p:sldId id="1324" r:id="rId67"/>
    <p:sldId id="1325" r:id="rId68"/>
    <p:sldId id="1326" r:id="rId69"/>
    <p:sldId id="1327" r:id="rId70"/>
    <p:sldId id="1328" r:id="rId71"/>
    <p:sldId id="1329" r:id="rId72"/>
    <p:sldId id="1330" r:id="rId73"/>
    <p:sldId id="1331" r:id="rId74"/>
    <p:sldId id="1332" r:id="rId75"/>
    <p:sldId id="1333" r:id="rId76"/>
    <p:sldId id="126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1"/>
    <p:restoredTop sz="94906"/>
  </p:normalViewPr>
  <p:slideViewPr>
    <p:cSldViewPr snapToGrid="0" snapToObjects="1">
      <p:cViewPr varScale="1">
        <p:scale>
          <a:sx n="104" d="100"/>
          <a:sy n="104" d="100"/>
        </p:scale>
        <p:origin x="74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75B63-7E26-D441-AC03-A4A443673F7F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A284E-BA81-564A-9D1B-60D914A5B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4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A284E-BA81-564A-9D1B-60D914A5BFD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93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A284E-BA81-564A-9D1B-60D914A5BFD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93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A284E-BA81-564A-9D1B-60D914A5BFD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93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A284E-BA81-564A-9D1B-60D914A5BFD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9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195B-53D5-454A-9E00-E5F561B1B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F2C55-2839-EA40-8E73-2F554E0A8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87191-C5D2-7D42-864D-263B9762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D1232-BC49-FD41-9F92-8550F23D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D77ED-964C-224C-B493-B8DA03D1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E8A5-515C-9647-A372-36170718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7D797-594C-944D-9BC1-400A6B14A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BA830-1EE9-CA4D-88D1-FE418236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19D3B-6027-0B41-8F83-E5547663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76A12-F1A3-304B-A565-E788D4F8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3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227D0-6CC7-1D46-A7B7-1B4991709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3C61D-21DB-C04B-B6AD-3BA0E23A0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84080-4814-CC41-9DD3-ACF3317D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311F4-1787-E24A-9EE1-4BFFCAC8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04DFD-6327-9A4B-9156-57C42190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0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6D53-0D70-A144-BBBC-17E4D138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8619-90EA-974F-AE77-81332B54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A484A-273C-4E46-AF4D-B8A04E6D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4555-C81A-564D-8E92-2AF8AE58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A4164-74B2-CD42-BA3D-CECB3FBA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5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40A2-1487-994C-A015-E8FF2B6C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9C992-C0D6-A247-BF54-F8BB81697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2FE2-A374-8546-A625-A61FF684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C1B17-D150-5A49-9192-F4682ACE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06BA5-43C6-8441-8D49-16F85D1B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3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D2FD-A28E-A04F-804B-020E0CBF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9713-AD6F-1744-A5BC-587135779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DFD5E-1F0C-1542-A301-D03678DF8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C2730-81CC-EB43-9171-AA18B92E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74CD6-0025-1049-97AD-7A8C946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E1A8F-D2FE-2546-A624-C37C2DE0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4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96F9-CFC2-6643-9B18-D3C3D276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3BC24-83F3-7E44-83E8-275681B5C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EEFA7-03A9-5743-8D9A-BC59C1A03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7C0E6-1E23-5441-9E86-88EC35B23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52A21-7F94-E245-9F65-21F841739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ED5CB-CD13-EB41-B6BC-B9CAB9ED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76F15-C88C-F849-B568-DFF3874C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D5EB4D-C8D0-0E49-B778-D3BDF59B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5863-2C07-9A42-AB14-E3F613FC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9B648-8157-DB44-9CA9-181D74E5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D5F8B-8A5A-CA4C-9E85-2ED4A238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B2C1E-0426-CF4A-A801-07697ECF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2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4B210-3E8D-1149-B36E-CCDAB43E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8D21B-06A6-9B4A-9537-A73D4B07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EB90B-EDEA-8045-98C2-AACAC011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9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D7F2-E616-4C4F-9A83-C7F8D28E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5F79-1CD6-F14B-A8EA-1CAFEE33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8CC0-51EA-CE4D-9DA8-4398D8160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3F46-AA17-F343-87E7-5BC9984B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19996-4082-9B43-A35B-8F97E24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9C9D1-C0C2-9E43-996C-79D16A30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6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D44C-AFC5-CA43-BCE0-B0167F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B7B8E-6B27-8C49-81F1-E4B7C28DC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6678F-FCDB-B546-AE3A-F66EF72A2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2C02D-8CC4-0549-878C-E71268EF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0A4A2-3100-0C4E-8DB9-307539B7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C999C-D096-A642-9022-2773C33E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3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ECD89-66FA-DA48-9766-91A51CB4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3A51-B86A-F64F-9287-845E5212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B1C0B-B656-AC49-A648-A7997AA8B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7C0F5-C46D-7E4D-8490-474BEF5B5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2EF59-2143-6B4B-AE56-55E9E1B3F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6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27.emf"/><Relationship Id="rId1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image" Target="../media/image1.emf"/><Relationship Id="rId5" Type="http://schemas.openxmlformats.org/officeDocument/2006/relationships/image" Target="../media/image35.png"/><Relationship Id="rId10" Type="http://schemas.openxmlformats.org/officeDocument/2006/relationships/image" Target="../media/image120.png"/><Relationship Id="rId4" Type="http://schemas.openxmlformats.org/officeDocument/2006/relationships/image" Target="../media/image34.png"/><Relationship Id="rId9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9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2.emf"/><Relationship Id="rId4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9.png"/><Relationship Id="rId7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image" Target="../media/image165.png"/><Relationship Id="rId5" Type="http://schemas.openxmlformats.org/officeDocument/2006/relationships/image" Target="../media/image163.png"/><Relationship Id="rId10" Type="http://schemas.openxmlformats.org/officeDocument/2006/relationships/image" Target="../media/image164.png"/><Relationship Id="rId4" Type="http://schemas.openxmlformats.org/officeDocument/2006/relationships/image" Target="../media/image160.png"/><Relationship Id="rId9" Type="http://schemas.openxmlformats.org/officeDocument/2006/relationships/image" Target="../media/image1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wav"/><Relationship Id="rId7" Type="http://schemas.openxmlformats.org/officeDocument/2006/relationships/image" Target="../media/image32.emf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1.em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microsoft.com/office/2007/relationships/media" Target="../media/media7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openxmlformats.org/officeDocument/2006/relationships/image" Target="../media/image55.png"/><Relationship Id="rId5" Type="http://schemas.microsoft.com/office/2007/relationships/media" Target="../media/media8.wav"/><Relationship Id="rId10" Type="http://schemas.openxmlformats.org/officeDocument/2006/relationships/image" Target="../media/image54.png"/><Relationship Id="rId4" Type="http://schemas.openxmlformats.org/officeDocument/2006/relationships/audio" Target="../media/media7.wav"/><Relationship Id="rId9" Type="http://schemas.openxmlformats.org/officeDocument/2006/relationships/image" Target="../media/image5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53.emf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openxmlformats.org/officeDocument/2006/relationships/image" Target="../media/image85.png"/><Relationship Id="rId5" Type="http://schemas.openxmlformats.org/officeDocument/2006/relationships/image" Target="../media/image55.png"/><Relationship Id="rId10" Type="http://schemas.openxmlformats.org/officeDocument/2006/relationships/image" Target="../media/image84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5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65.emf"/><Relationship Id="rId3" Type="http://schemas.openxmlformats.org/officeDocument/2006/relationships/image" Target="../media/image93.png"/><Relationship Id="rId7" Type="http://schemas.openxmlformats.org/officeDocument/2006/relationships/image" Target="../media/image880.png"/><Relationship Id="rId1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56.emf"/><Relationship Id="rId5" Type="http://schemas.openxmlformats.org/officeDocument/2006/relationships/image" Target="../media/image95.png"/><Relationship Id="rId10" Type="http://schemas.openxmlformats.org/officeDocument/2006/relationships/image" Target="../media/image52.emf"/><Relationship Id="rId4" Type="http://schemas.openxmlformats.org/officeDocument/2006/relationships/image" Target="../media/image94.png"/><Relationship Id="rId9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73.png"/><Relationship Id="rId18" Type="http://schemas.openxmlformats.org/officeDocument/2006/relationships/image" Target="../media/image68.jpeg"/><Relationship Id="rId7" Type="http://schemas.openxmlformats.org/officeDocument/2006/relationships/image" Target="../media/image54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52.emf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1.png"/><Relationship Id="rId5" Type="http://schemas.openxmlformats.org/officeDocument/2006/relationships/image" Target="../media/image168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7.png"/><Relationship Id="rId9" Type="http://schemas.openxmlformats.org/officeDocument/2006/relationships/image" Target="../media/image53.emf"/><Relationship Id="rId14" Type="http://schemas.openxmlformats.org/officeDocument/2006/relationships/image" Target="../media/image174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microsoft.com/office/2007/relationships/media" Target="../media/media10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5" Type="http://schemas.microsoft.com/office/2007/relationships/media" Target="../media/media11.wav"/><Relationship Id="rId4" Type="http://schemas.openxmlformats.org/officeDocument/2006/relationships/audio" Target="../media/media10.wav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5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11" Type="http://schemas.openxmlformats.org/officeDocument/2006/relationships/image" Target="../media/image10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07.png"/><Relationship Id="rId3" Type="http://schemas.openxmlformats.org/officeDocument/2006/relationships/image" Target="../media/image111.png"/><Relationship Id="rId12" Type="http://schemas.openxmlformats.org/officeDocument/2006/relationships/image" Target="../media/image113.png"/><Relationship Id="rId17" Type="http://schemas.openxmlformats.org/officeDocument/2006/relationships/image" Target="../media/image106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2.png"/><Relationship Id="rId15" Type="http://schemas.openxmlformats.org/officeDocument/2006/relationships/image" Target="../media/image104.png"/><Relationship Id="rId19" Type="http://schemas.openxmlformats.org/officeDocument/2006/relationships/image" Target="../media/image108.png"/><Relationship Id="rId1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7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0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gif"/><Relationship Id="rId3" Type="http://schemas.openxmlformats.org/officeDocument/2006/relationships/image" Target="../media/image135.png"/><Relationship Id="rId7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81.JPG"/><Relationship Id="rId5" Type="http://schemas.openxmlformats.org/officeDocument/2006/relationships/image" Target="../media/image137.png"/><Relationship Id="rId10" Type="http://schemas.openxmlformats.org/officeDocument/2006/relationships/image" Target="../media/image143.png"/><Relationship Id="rId4" Type="http://schemas.openxmlformats.org/officeDocument/2006/relationships/image" Target="../media/image136.png"/><Relationship Id="rId9" Type="http://schemas.openxmlformats.org/officeDocument/2006/relationships/image" Target="../media/image1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6.png"/><Relationship Id="rId7" Type="http://schemas.openxmlformats.org/officeDocument/2006/relationships/image" Target="../media/image151.png"/><Relationship Id="rId12" Type="http://schemas.openxmlformats.org/officeDocument/2006/relationships/image" Target="../media/image155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54.png"/><Relationship Id="rId5" Type="http://schemas.openxmlformats.org/officeDocument/2006/relationships/image" Target="../media/image150.png"/><Relationship Id="rId10" Type="http://schemas.openxmlformats.org/officeDocument/2006/relationships/image" Target="../media/image153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5.jpe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0A62-3AEA-B14E-9742-CC1170824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/>
              <a:t>4- Applications of GANs</a:t>
            </a:r>
            <a:br>
              <a:rPr lang="en-US" sz="6600"/>
            </a:br>
            <a:r>
              <a:rPr lang="en-US" sz="6600"/>
              <a:t>for Speech Generation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94D41-AAA0-714B-946A-4646DDE1E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8730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/>
              <a:t>Risman Adnan Mattotorang</a:t>
            </a:r>
          </a:p>
          <a:p>
            <a:r>
              <a:rPr lang="en-US" sz="2800" dirty="0"/>
              <a:t>Software R&amp;D Director </a:t>
            </a:r>
          </a:p>
          <a:p>
            <a:r>
              <a:rPr lang="en-US" sz="2800" dirty="0"/>
              <a:t>Samsung R&amp;D Institute Indonesia</a:t>
            </a:r>
          </a:p>
        </p:txBody>
      </p:sp>
    </p:spTree>
    <p:extLst>
      <p:ext uri="{BB962C8B-B14F-4D97-AF65-F5344CB8AC3E}">
        <p14:creationId xmlns:p14="http://schemas.microsoft.com/office/powerpoint/2010/main" val="171324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(Pix2Pix)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Spectrogram comparison of Pix2Pix with baseline methods.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359082" y="2110596"/>
            <a:ext cx="7343719" cy="4164112"/>
            <a:chOff x="2359082" y="2110596"/>
            <a:chExt cx="7343719" cy="4164112"/>
          </a:xfrm>
        </p:grpSpPr>
        <p:pic>
          <p:nvPicPr>
            <p:cNvPr id="4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07"/>
            <a:stretch/>
          </p:blipFill>
          <p:spPr>
            <a:xfrm>
              <a:off x="2701215" y="2110596"/>
              <a:ext cx="5960319" cy="1781078"/>
            </a:xfrm>
            <a:prstGeom prst="rect">
              <a:avLst/>
            </a:prstGeom>
          </p:spPr>
        </p:pic>
        <p:pic>
          <p:nvPicPr>
            <p:cNvPr id="44" name="圖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48"/>
            <a:stretch/>
          </p:blipFill>
          <p:spPr>
            <a:xfrm>
              <a:off x="4049678" y="3999360"/>
              <a:ext cx="3904422" cy="1707459"/>
            </a:xfrm>
            <a:prstGeom prst="rect">
              <a:avLst/>
            </a:prstGeom>
          </p:spPr>
        </p:pic>
        <p:sp>
          <p:nvSpPr>
            <p:cNvPr id="45" name="矩形 17"/>
            <p:cNvSpPr/>
            <p:nvPr/>
          </p:nvSpPr>
          <p:spPr>
            <a:xfrm>
              <a:off x="2359082" y="5936154"/>
              <a:ext cx="7343719" cy="338554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Pix2Pix</a:t>
              </a:r>
              <a:r>
                <a:rPr lang="zh-TW" altLang="en-US" sz="1600" dirty="0"/>
                <a:t> </a:t>
              </a:r>
              <a:r>
                <a:rPr lang="en-US" altLang="zh-TW" sz="1600" dirty="0"/>
                <a:t>outperforms STAT-MMSE and is competitive to DNN SE.</a:t>
              </a:r>
            </a:p>
          </p:txBody>
        </p:sp>
        <p:sp>
          <p:nvSpPr>
            <p:cNvPr id="46" name="矩形 6"/>
            <p:cNvSpPr/>
            <p:nvPr/>
          </p:nvSpPr>
          <p:spPr>
            <a:xfrm>
              <a:off x="4510862" y="5556459"/>
              <a:ext cx="9028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NG-DNN</a:t>
              </a:r>
              <a:endParaRPr lang="zh-TW" altLang="en-US" sz="1600" dirty="0"/>
            </a:p>
          </p:txBody>
        </p:sp>
        <p:sp>
          <p:nvSpPr>
            <p:cNvPr id="47" name="矩形 8"/>
            <p:cNvSpPr/>
            <p:nvPr/>
          </p:nvSpPr>
          <p:spPr>
            <a:xfrm>
              <a:off x="6142557" y="5564801"/>
              <a:ext cx="11707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STAT-MMSE</a:t>
              </a:r>
              <a:endParaRPr lang="zh-TW" altLang="en-US" sz="1600" dirty="0"/>
            </a:p>
          </p:txBody>
        </p:sp>
        <p:sp>
          <p:nvSpPr>
            <p:cNvPr id="48" name="矩形 3"/>
            <p:cNvSpPr/>
            <p:nvPr/>
          </p:nvSpPr>
          <p:spPr>
            <a:xfrm>
              <a:off x="3266670" y="3736154"/>
              <a:ext cx="11129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Noisy</a:t>
              </a:r>
              <a:endParaRPr lang="zh-TW" altLang="en-US" sz="1600" dirty="0"/>
            </a:p>
          </p:txBody>
        </p:sp>
        <p:sp>
          <p:nvSpPr>
            <p:cNvPr id="49" name="矩形 4"/>
            <p:cNvSpPr/>
            <p:nvPr/>
          </p:nvSpPr>
          <p:spPr>
            <a:xfrm>
              <a:off x="5091968" y="3706403"/>
              <a:ext cx="12939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     Clean</a:t>
              </a:r>
              <a:endParaRPr lang="zh-TW" altLang="en-US" sz="1600" dirty="0"/>
            </a:p>
          </p:txBody>
        </p:sp>
        <p:sp>
          <p:nvSpPr>
            <p:cNvPr id="50" name="矩形 5"/>
            <p:cNvSpPr/>
            <p:nvPr/>
          </p:nvSpPr>
          <p:spPr>
            <a:xfrm>
              <a:off x="7098298" y="3700035"/>
              <a:ext cx="10951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NG-Pix2Pix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456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(Pix2Pix)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Objective evaluation and speaker verification test</a:t>
            </a:r>
            <a:endParaRPr lang="zh-TW" altLang="en-US" sz="24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36165" y="2477921"/>
            <a:ext cx="7264765" cy="3495725"/>
            <a:chOff x="2171018" y="1946448"/>
            <a:chExt cx="8436055" cy="4498413"/>
          </a:xfrm>
        </p:grpSpPr>
        <p:grpSp>
          <p:nvGrpSpPr>
            <p:cNvPr id="5" name="群組 6"/>
            <p:cNvGrpSpPr/>
            <p:nvPr/>
          </p:nvGrpSpPr>
          <p:grpSpPr>
            <a:xfrm>
              <a:off x="2171019" y="2040116"/>
              <a:ext cx="3827190" cy="1450221"/>
              <a:chOff x="879306" y="2393048"/>
              <a:chExt cx="2088069" cy="904471"/>
            </a:xfrm>
          </p:grpSpPr>
          <p:pic>
            <p:nvPicPr>
              <p:cNvPr id="33" name="圖片 6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736" r="43933" b="53660"/>
              <a:stretch/>
            </p:blipFill>
            <p:spPr>
              <a:xfrm>
                <a:off x="885204" y="2725281"/>
                <a:ext cx="2082171" cy="572238"/>
              </a:xfrm>
              <a:prstGeom prst="rect">
                <a:avLst/>
              </a:prstGeom>
            </p:spPr>
          </p:pic>
          <p:pic>
            <p:nvPicPr>
              <p:cNvPr id="34" name="圖片 6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9" t="363" r="44252" b="89047"/>
              <a:stretch/>
            </p:blipFill>
            <p:spPr>
              <a:xfrm>
                <a:off x="879306" y="2393048"/>
                <a:ext cx="2076272" cy="344254"/>
              </a:xfrm>
              <a:prstGeom prst="rect">
                <a:avLst/>
              </a:prstGeom>
            </p:spPr>
          </p:pic>
        </p:grpSp>
        <p:pic>
          <p:nvPicPr>
            <p:cNvPr id="6" name="圖片 9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1" t="7787" b="74634"/>
            <a:stretch/>
          </p:blipFill>
          <p:spPr>
            <a:xfrm>
              <a:off x="7158173" y="2440953"/>
              <a:ext cx="3003965" cy="1024485"/>
            </a:xfrm>
            <a:prstGeom prst="rect">
              <a:avLst/>
            </a:prstGeom>
          </p:spPr>
        </p:pic>
        <p:sp>
          <p:nvSpPr>
            <p:cNvPr id="7" name="矩形 80"/>
            <p:cNvSpPr/>
            <p:nvPr/>
          </p:nvSpPr>
          <p:spPr>
            <a:xfrm flipV="1">
              <a:off x="2712841" y="3322446"/>
              <a:ext cx="3307977" cy="167888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15"/>
            <p:cNvSpPr/>
            <p:nvPr/>
          </p:nvSpPr>
          <p:spPr>
            <a:xfrm>
              <a:off x="2366512" y="5613141"/>
              <a:ext cx="7955504" cy="831720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/>
                <a:t>From </a:t>
              </a:r>
              <a:r>
                <a:rPr lang="en-US" altLang="zh-TW" dirty="0"/>
                <a:t>the PESQ and STOI evaluations, Pix2Pix</a:t>
              </a:r>
              <a:r>
                <a:rPr lang="zh-TW" altLang="en-US" dirty="0"/>
                <a:t> </a:t>
              </a:r>
              <a:r>
                <a:rPr lang="en-US" altLang="zh-TW" dirty="0"/>
                <a:t>outperforms </a:t>
              </a:r>
              <a:r>
                <a:rPr lang="en-US" altLang="zh-TW"/>
                <a:t>Noisy and </a:t>
              </a:r>
              <a:r>
                <a:rPr lang="en-US" altLang="zh-TW" dirty="0"/>
                <a:t>MMSE and is competitive to DNN </a:t>
              </a:r>
              <a:r>
                <a:rPr lang="en-US" altLang="zh-TW"/>
                <a:t>SE.</a:t>
              </a:r>
              <a:endParaRPr lang="en-US" altLang="zh-TW" dirty="0"/>
            </a:p>
          </p:txBody>
        </p:sp>
        <p:grpSp>
          <p:nvGrpSpPr>
            <p:cNvPr id="10" name="群組 77"/>
            <p:cNvGrpSpPr/>
            <p:nvPr/>
          </p:nvGrpSpPr>
          <p:grpSpPr>
            <a:xfrm>
              <a:off x="7919279" y="3976172"/>
              <a:ext cx="1844176" cy="1157928"/>
              <a:chOff x="6953840" y="3983991"/>
              <a:chExt cx="1713558" cy="1013114"/>
            </a:xfrm>
          </p:grpSpPr>
          <p:pic>
            <p:nvPicPr>
              <p:cNvPr id="30" name="圖片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77" t="7939" r="69335" b="74677"/>
              <a:stretch/>
            </p:blipFill>
            <p:spPr>
              <a:xfrm>
                <a:off x="7240589" y="3995710"/>
                <a:ext cx="1415265" cy="965776"/>
              </a:xfrm>
              <a:prstGeom prst="rect">
                <a:avLst/>
              </a:prstGeom>
            </p:spPr>
          </p:pic>
          <p:pic>
            <p:nvPicPr>
              <p:cNvPr id="31" name="圖片 1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69" t="12142" r="85203" b="71644"/>
              <a:stretch/>
            </p:blipFill>
            <p:spPr>
              <a:xfrm>
                <a:off x="6953840" y="4017281"/>
                <a:ext cx="364941" cy="955924"/>
              </a:xfrm>
              <a:prstGeom prst="rect">
                <a:avLst/>
              </a:prstGeom>
            </p:spPr>
          </p:pic>
          <p:sp>
            <p:nvSpPr>
              <p:cNvPr id="32" name="矩形 1"/>
              <p:cNvSpPr/>
              <p:nvPr/>
            </p:nvSpPr>
            <p:spPr>
              <a:xfrm>
                <a:off x="6953840" y="3983991"/>
                <a:ext cx="1713558" cy="10131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" name="群組 7"/>
            <p:cNvGrpSpPr/>
            <p:nvPr/>
          </p:nvGrpSpPr>
          <p:grpSpPr>
            <a:xfrm>
              <a:off x="2171018" y="3671896"/>
              <a:ext cx="3827190" cy="1378363"/>
              <a:chOff x="2371841" y="3937304"/>
              <a:chExt cx="2168896" cy="821868"/>
            </a:xfrm>
          </p:grpSpPr>
          <p:pic>
            <p:nvPicPr>
              <p:cNvPr id="27" name="圖片 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53" t="29206" b="53655"/>
              <a:stretch/>
            </p:blipFill>
            <p:spPr>
              <a:xfrm>
                <a:off x="2949508" y="4202054"/>
                <a:ext cx="1591229" cy="557118"/>
              </a:xfrm>
              <a:prstGeom prst="rect">
                <a:avLst/>
              </a:prstGeom>
            </p:spPr>
          </p:pic>
          <p:pic>
            <p:nvPicPr>
              <p:cNvPr id="28" name="圖片 7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73" t="3517" b="88338"/>
              <a:stretch/>
            </p:blipFill>
            <p:spPr>
              <a:xfrm>
                <a:off x="2924243" y="3937304"/>
                <a:ext cx="1616494" cy="264750"/>
              </a:xfrm>
              <a:prstGeom prst="rect">
                <a:avLst/>
              </a:prstGeom>
            </p:spPr>
          </p:pic>
          <p:pic>
            <p:nvPicPr>
              <p:cNvPr id="29" name="圖片 7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736" r="84897" b="54135"/>
              <a:stretch/>
            </p:blipFill>
            <p:spPr>
              <a:xfrm>
                <a:off x="2371841" y="4189985"/>
                <a:ext cx="560893" cy="556817"/>
              </a:xfrm>
              <a:prstGeom prst="rect">
                <a:avLst/>
              </a:prstGeom>
            </p:spPr>
          </p:pic>
        </p:grpSp>
        <p:grpSp>
          <p:nvGrpSpPr>
            <p:cNvPr id="12" name="群組 78"/>
            <p:cNvGrpSpPr/>
            <p:nvPr/>
          </p:nvGrpSpPr>
          <p:grpSpPr>
            <a:xfrm>
              <a:off x="6460950" y="1946448"/>
              <a:ext cx="4146123" cy="1513773"/>
              <a:chOff x="4718552" y="1980345"/>
              <a:chExt cx="3937303" cy="1513773"/>
            </a:xfrm>
          </p:grpSpPr>
          <p:pic>
            <p:nvPicPr>
              <p:cNvPr id="25" name="圖片 7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69" t="12142" r="85203" b="71644"/>
              <a:stretch/>
            </p:blipFill>
            <p:spPr>
              <a:xfrm>
                <a:off x="5001487" y="2506492"/>
                <a:ext cx="364941" cy="987626"/>
              </a:xfrm>
              <a:prstGeom prst="rect">
                <a:avLst/>
              </a:prstGeom>
            </p:spPr>
          </p:pic>
          <p:pic>
            <p:nvPicPr>
              <p:cNvPr id="26" name="圖片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70" t="-926" r="-8966" b="92189"/>
              <a:stretch/>
            </p:blipFill>
            <p:spPr>
              <a:xfrm>
                <a:off x="4718552" y="1980345"/>
                <a:ext cx="3937303" cy="500876"/>
              </a:xfrm>
              <a:prstGeom prst="rect">
                <a:avLst/>
              </a:prstGeom>
            </p:spPr>
          </p:pic>
        </p:grpSp>
        <p:sp>
          <p:nvSpPr>
            <p:cNvPr id="13" name="矩形 83"/>
            <p:cNvSpPr/>
            <p:nvPr/>
          </p:nvSpPr>
          <p:spPr>
            <a:xfrm flipV="1">
              <a:off x="2718214" y="3168469"/>
              <a:ext cx="3297177" cy="145176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84"/>
            <p:cNvSpPr/>
            <p:nvPr/>
          </p:nvSpPr>
          <p:spPr>
            <a:xfrm flipV="1">
              <a:off x="6743904" y="3268784"/>
              <a:ext cx="3426898" cy="183365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85"/>
            <p:cNvSpPr/>
            <p:nvPr/>
          </p:nvSpPr>
          <p:spPr>
            <a:xfrm flipV="1">
              <a:off x="6750277" y="2452535"/>
              <a:ext cx="3396875" cy="33467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86"/>
            <p:cNvSpPr/>
            <p:nvPr/>
          </p:nvSpPr>
          <p:spPr>
            <a:xfrm flipV="1">
              <a:off x="2695618" y="4144743"/>
              <a:ext cx="3282397" cy="2797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87"/>
            <p:cNvSpPr/>
            <p:nvPr/>
          </p:nvSpPr>
          <p:spPr>
            <a:xfrm flipV="1">
              <a:off x="2695618" y="4878843"/>
              <a:ext cx="3307977" cy="167888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88"/>
            <p:cNvSpPr/>
            <p:nvPr/>
          </p:nvSpPr>
          <p:spPr>
            <a:xfrm flipV="1">
              <a:off x="2696793" y="4719129"/>
              <a:ext cx="3306801" cy="154101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89"/>
            <p:cNvSpPr/>
            <p:nvPr/>
          </p:nvSpPr>
          <p:spPr>
            <a:xfrm flipV="1">
              <a:off x="2718215" y="2610370"/>
              <a:ext cx="3282397" cy="2797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90"/>
            <p:cNvSpPr/>
            <p:nvPr/>
          </p:nvSpPr>
          <p:spPr>
            <a:xfrm flipV="1">
              <a:off x="6741894" y="3102355"/>
              <a:ext cx="3428908" cy="15303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91"/>
            <p:cNvSpPr/>
            <p:nvPr/>
          </p:nvSpPr>
          <p:spPr>
            <a:xfrm flipV="1">
              <a:off x="7930769" y="4907476"/>
              <a:ext cx="1832687" cy="238590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92"/>
            <p:cNvSpPr/>
            <p:nvPr/>
          </p:nvSpPr>
          <p:spPr>
            <a:xfrm flipV="1">
              <a:off x="7925651" y="3993766"/>
              <a:ext cx="1825380" cy="38050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93"/>
            <p:cNvSpPr/>
            <p:nvPr/>
          </p:nvSpPr>
          <p:spPr>
            <a:xfrm flipV="1">
              <a:off x="7929693" y="4719129"/>
              <a:ext cx="1833762" cy="19912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9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" t="8530" r="92799" b="75766"/>
            <a:stretch/>
          </p:blipFill>
          <p:spPr>
            <a:xfrm>
              <a:off x="6344264" y="2479163"/>
              <a:ext cx="334222" cy="913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82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Frequency-domain SEGAN (FSEGAN) </a:t>
            </a:r>
            <a:r>
              <a:rPr lang="en-US" altLang="zh-TW" sz="2400">
                <a:solidFill>
                  <a:srgbClr val="0000FF"/>
                </a:solidFill>
              </a:rPr>
              <a:t>[Donahue et al., ICASSP 2018]</a:t>
            </a:r>
            <a:endParaRPr lang="zh-TW" altLang="en-US" sz="240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/>
          </a:p>
        </p:txBody>
      </p:sp>
      <p:grpSp>
        <p:nvGrpSpPr>
          <p:cNvPr id="4" name="Group 3"/>
          <p:cNvGrpSpPr/>
          <p:nvPr/>
        </p:nvGrpSpPr>
        <p:grpSpPr>
          <a:xfrm>
            <a:off x="2343150" y="2538162"/>
            <a:ext cx="7984801" cy="3595937"/>
            <a:chOff x="1398292" y="1590781"/>
            <a:chExt cx="9782006" cy="5033193"/>
          </a:xfrm>
        </p:grpSpPr>
        <p:pic>
          <p:nvPicPr>
            <p:cNvPr id="5" name="圖片 42"/>
            <p:cNvPicPr preferRelativeResize="0">
              <a:picLocks/>
            </p:cNvPicPr>
            <p:nvPr/>
          </p:nvPicPr>
          <p:blipFill rotWithShape="1">
            <a:blip r:embed="rId2"/>
            <a:srcRect l="13019" t="7660" r="9435" b="11161"/>
            <a:stretch/>
          </p:blipFill>
          <p:spPr>
            <a:xfrm>
              <a:off x="5585720" y="5262337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6" name="矩形 10">
              <a:extLst>
                <a:ext uri="{FF2B5EF4-FFF2-40B4-BE49-F238E27FC236}">
                  <a16:creationId xmlns:a16="http://schemas.microsoft.com/office/drawing/2014/main" id="{6DA0DD7C-03D9-4027-92BF-F54C69D01976}"/>
                </a:ext>
              </a:extLst>
            </p:cNvPr>
            <p:cNvSpPr/>
            <p:nvPr/>
          </p:nvSpPr>
          <p:spPr>
            <a:xfrm>
              <a:off x="7719963" y="4327129"/>
              <a:ext cx="1440000" cy="14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i="1" dirty="0">
                  <a:solidFill>
                    <a:schemeClr val="accent6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7" name="箭號: 向右 11">
              <a:extLst>
                <a:ext uri="{FF2B5EF4-FFF2-40B4-BE49-F238E27FC236}">
                  <a16:creationId xmlns:a16="http://schemas.microsoft.com/office/drawing/2014/main" id="{233D1E01-B0D0-4E4A-94A2-EFCF8DC8A646}"/>
                </a:ext>
              </a:extLst>
            </p:cNvPr>
            <p:cNvSpPr/>
            <p:nvPr/>
          </p:nvSpPr>
          <p:spPr>
            <a:xfrm>
              <a:off x="9175399" y="4856965"/>
              <a:ext cx="315191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" name="箭號: 向右 12">
              <a:extLst>
                <a:ext uri="{FF2B5EF4-FFF2-40B4-BE49-F238E27FC236}">
                  <a16:creationId xmlns:a16="http://schemas.microsoft.com/office/drawing/2014/main" id="{798F2496-997F-4F8B-BCF0-A4321F228CCE}"/>
                </a:ext>
              </a:extLst>
            </p:cNvPr>
            <p:cNvSpPr/>
            <p:nvPr/>
          </p:nvSpPr>
          <p:spPr>
            <a:xfrm>
              <a:off x="7272030" y="4442531"/>
              <a:ext cx="432824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" name="箭號: 向右 13">
              <a:extLst>
                <a:ext uri="{FF2B5EF4-FFF2-40B4-BE49-F238E27FC236}">
                  <a16:creationId xmlns:a16="http://schemas.microsoft.com/office/drawing/2014/main" id="{E2CA0E82-5B39-41E7-BD03-51340E9EB337}"/>
                </a:ext>
              </a:extLst>
            </p:cNvPr>
            <p:cNvSpPr/>
            <p:nvPr/>
          </p:nvSpPr>
          <p:spPr>
            <a:xfrm>
              <a:off x="7286098" y="5296007"/>
              <a:ext cx="432824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" name="文字方塊 15">
              <a:extLst>
                <a:ext uri="{FF2B5EF4-FFF2-40B4-BE49-F238E27FC236}">
                  <a16:creationId xmlns:a16="http://schemas.microsoft.com/office/drawing/2014/main" id="{D9F1C25F-6173-4134-95DB-03FE14DCC7B3}"/>
                </a:ext>
              </a:extLst>
            </p:cNvPr>
            <p:cNvSpPr txBox="1"/>
            <p:nvPr/>
          </p:nvSpPr>
          <p:spPr>
            <a:xfrm>
              <a:off x="9495750" y="4793031"/>
              <a:ext cx="1684548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Scalar</a:t>
              </a:r>
            </a:p>
          </p:txBody>
        </p:sp>
        <p:sp>
          <p:nvSpPr>
            <p:cNvPr id="11" name="文字方塊 35">
              <a:extLst>
                <a:ext uri="{FF2B5EF4-FFF2-40B4-BE49-F238E27FC236}">
                  <a16:creationId xmlns:a16="http://schemas.microsoft.com/office/drawing/2014/main" id="{449C14AC-95EB-40A3-9B99-C1529D827D3A}"/>
                </a:ext>
              </a:extLst>
            </p:cNvPr>
            <p:cNvSpPr txBox="1"/>
            <p:nvPr/>
          </p:nvSpPr>
          <p:spPr>
            <a:xfrm>
              <a:off x="4560265" y="4238963"/>
              <a:ext cx="1377831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Clean</a:t>
              </a:r>
              <a:endParaRPr lang="zh-TW" altLang="en-US" sz="1400" dirty="0"/>
            </a:p>
          </p:txBody>
        </p:sp>
        <p:sp>
          <p:nvSpPr>
            <p:cNvPr id="12" name="文字方塊 36">
              <a:extLst>
                <a:ext uri="{FF2B5EF4-FFF2-40B4-BE49-F238E27FC236}">
                  <a16:creationId xmlns:a16="http://schemas.microsoft.com/office/drawing/2014/main" id="{D2301230-3A3A-4353-BD99-317D93CC410D}"/>
                </a:ext>
              </a:extLst>
            </p:cNvPr>
            <p:cNvSpPr txBox="1"/>
            <p:nvPr/>
          </p:nvSpPr>
          <p:spPr>
            <a:xfrm>
              <a:off x="4477403" y="5572279"/>
              <a:ext cx="1377831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Noisy</a:t>
              </a:r>
              <a:endParaRPr lang="zh-TW" altLang="en-US" sz="1400" dirty="0"/>
            </a:p>
          </p:txBody>
        </p:sp>
        <p:sp>
          <p:nvSpPr>
            <p:cNvPr id="13" name="矩形 6">
              <a:extLst>
                <a:ext uri="{FF2B5EF4-FFF2-40B4-BE49-F238E27FC236}">
                  <a16:creationId xmlns:a16="http://schemas.microsoft.com/office/drawing/2014/main" id="{D34CD4EB-7BAA-4D44-9C65-78F02936E6A2}"/>
                </a:ext>
              </a:extLst>
            </p:cNvPr>
            <p:cNvSpPr/>
            <p:nvPr/>
          </p:nvSpPr>
          <p:spPr>
            <a:xfrm>
              <a:off x="9279606" y="5044643"/>
              <a:ext cx="1288211" cy="483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(Fake</a:t>
              </a:r>
              <a:r>
                <a:rPr lang="en-US" altLang="zh-TW" sz="1400" b="1" dirty="0">
                  <a:solidFill>
                    <a:srgbClr val="FF0000"/>
                  </a:solidFill>
                </a:rPr>
                <a:t>/</a:t>
              </a:r>
              <a:r>
                <a:rPr lang="en-US" altLang="zh-TW" sz="1400" dirty="0"/>
                <a:t>Real)</a:t>
              </a:r>
              <a:endParaRPr lang="zh-TW" altLang="en-US" sz="1400" dirty="0"/>
            </a:p>
          </p:txBody>
        </p:sp>
        <p:cxnSp>
          <p:nvCxnSpPr>
            <p:cNvPr id="14" name="直線接點 34"/>
            <p:cNvCxnSpPr/>
            <p:nvPr/>
          </p:nvCxnSpPr>
          <p:spPr>
            <a:xfrm flipH="1">
              <a:off x="4487433" y="3696624"/>
              <a:ext cx="547127" cy="292735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38">
              <a:extLst>
                <a:ext uri="{FF2B5EF4-FFF2-40B4-BE49-F238E27FC236}">
                  <a16:creationId xmlns:a16="http://schemas.microsoft.com/office/drawing/2014/main" id="{449C14AC-95EB-40A3-9B99-C1529D827D3A}"/>
                </a:ext>
              </a:extLst>
            </p:cNvPr>
            <p:cNvSpPr txBox="1"/>
            <p:nvPr/>
          </p:nvSpPr>
          <p:spPr>
            <a:xfrm>
              <a:off x="1433432" y="4082727"/>
              <a:ext cx="1377831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Output</a:t>
              </a:r>
              <a:endParaRPr lang="zh-TW" altLang="en-US" sz="1400" dirty="0"/>
            </a:p>
          </p:txBody>
        </p:sp>
        <p:sp>
          <p:nvSpPr>
            <p:cNvPr id="16" name="文字方塊 39">
              <a:extLst>
                <a:ext uri="{FF2B5EF4-FFF2-40B4-BE49-F238E27FC236}">
                  <a16:creationId xmlns:a16="http://schemas.microsoft.com/office/drawing/2014/main" id="{D2301230-3A3A-4353-BD99-317D93CC410D}"/>
                </a:ext>
              </a:extLst>
            </p:cNvPr>
            <p:cNvSpPr txBox="1"/>
            <p:nvPr/>
          </p:nvSpPr>
          <p:spPr>
            <a:xfrm>
              <a:off x="1398292" y="5562302"/>
              <a:ext cx="1377831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Noisy</a:t>
              </a:r>
              <a:endParaRPr lang="zh-TW" altLang="en-US" sz="1400" dirty="0"/>
            </a:p>
          </p:txBody>
        </p:sp>
        <p:sp>
          <p:nvSpPr>
            <p:cNvPr id="17" name="矩形 3">
              <a:extLst>
                <a:ext uri="{FF2B5EF4-FFF2-40B4-BE49-F238E27FC236}">
                  <a16:creationId xmlns:a16="http://schemas.microsoft.com/office/drawing/2014/main" id="{95293ED7-2A84-4D0E-95BA-5F4C5FD9C400}"/>
                </a:ext>
              </a:extLst>
            </p:cNvPr>
            <p:cNvSpPr/>
            <p:nvPr/>
          </p:nvSpPr>
          <p:spPr>
            <a:xfrm>
              <a:off x="4337026" y="1889519"/>
              <a:ext cx="1440000" cy="14400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i="1" dirty="0">
                  <a:solidFill>
                    <a:schemeClr val="tx2"/>
                  </a:solidFill>
                </a:rPr>
                <a:t>G</a:t>
              </a:r>
            </a:p>
          </p:txBody>
        </p:sp>
        <p:sp>
          <p:nvSpPr>
            <p:cNvPr id="18" name="箭號: 向右 4">
              <a:extLst>
                <a:ext uri="{FF2B5EF4-FFF2-40B4-BE49-F238E27FC236}">
                  <a16:creationId xmlns:a16="http://schemas.microsoft.com/office/drawing/2014/main" id="{1B247D78-BA52-4C38-AA41-01B9B82D1FE1}"/>
                </a:ext>
              </a:extLst>
            </p:cNvPr>
            <p:cNvSpPr/>
            <p:nvPr/>
          </p:nvSpPr>
          <p:spPr>
            <a:xfrm>
              <a:off x="5833108" y="2396230"/>
              <a:ext cx="396106" cy="49246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9" name="箭號: 向右 5">
              <a:extLst>
                <a:ext uri="{FF2B5EF4-FFF2-40B4-BE49-F238E27FC236}">
                  <a16:creationId xmlns:a16="http://schemas.microsoft.com/office/drawing/2014/main" id="{7B7AD4A5-C0E0-41E3-AA18-8D02EE613AD7}"/>
                </a:ext>
              </a:extLst>
            </p:cNvPr>
            <p:cNvSpPr/>
            <p:nvPr/>
          </p:nvSpPr>
          <p:spPr>
            <a:xfrm>
              <a:off x="3811563" y="2343209"/>
              <a:ext cx="460749" cy="49246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20" name="直線單箭頭接點 18">
              <a:extLst>
                <a:ext uri="{FF2B5EF4-FFF2-40B4-BE49-F238E27FC236}">
                  <a16:creationId xmlns:a16="http://schemas.microsoft.com/office/drawing/2014/main" id="{1069D948-184A-4F11-A947-900FA43244A7}"/>
                </a:ext>
              </a:extLst>
            </p:cNvPr>
            <p:cNvCxnSpPr>
              <a:cxnSpLocks/>
            </p:cNvCxnSpPr>
            <p:nvPr/>
          </p:nvCxnSpPr>
          <p:spPr>
            <a:xfrm>
              <a:off x="7975954" y="2642459"/>
              <a:ext cx="492260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4">
              <a:extLst>
                <a:ext uri="{FF2B5EF4-FFF2-40B4-BE49-F238E27FC236}">
                  <a16:creationId xmlns:a16="http://schemas.microsoft.com/office/drawing/2014/main" id="{E73A4D9C-800F-487C-BD9A-CD677E9E450A}"/>
                </a:ext>
              </a:extLst>
            </p:cNvPr>
            <p:cNvSpPr txBox="1"/>
            <p:nvPr/>
          </p:nvSpPr>
          <p:spPr>
            <a:xfrm>
              <a:off x="2174647" y="1590781"/>
              <a:ext cx="1466726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Noisy</a:t>
              </a:r>
              <a:endParaRPr lang="zh-TW" altLang="en-US" sz="1400" dirty="0"/>
            </a:p>
          </p:txBody>
        </p:sp>
        <p:sp>
          <p:nvSpPr>
            <p:cNvPr id="22" name="文字方塊 25">
              <a:extLst>
                <a:ext uri="{FF2B5EF4-FFF2-40B4-BE49-F238E27FC236}">
                  <a16:creationId xmlns:a16="http://schemas.microsoft.com/office/drawing/2014/main" id="{783ECDB0-83CD-4B75-AAE1-0F4C0461C975}"/>
                </a:ext>
              </a:extLst>
            </p:cNvPr>
            <p:cNvSpPr txBox="1"/>
            <p:nvPr/>
          </p:nvSpPr>
          <p:spPr>
            <a:xfrm>
              <a:off x="6401598" y="1600014"/>
              <a:ext cx="1466726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Output</a:t>
              </a:r>
              <a:endParaRPr lang="zh-TW" altLang="en-US" sz="1400" dirty="0"/>
            </a:p>
          </p:txBody>
        </p:sp>
        <p:sp>
          <p:nvSpPr>
            <p:cNvPr id="23" name="文字方塊 26">
              <a:extLst>
                <a:ext uri="{FF2B5EF4-FFF2-40B4-BE49-F238E27FC236}">
                  <a16:creationId xmlns:a16="http://schemas.microsoft.com/office/drawing/2014/main" id="{9E4EE1A1-EBB7-4BA3-9895-541EF1AE920D}"/>
                </a:ext>
              </a:extLst>
            </p:cNvPr>
            <p:cNvSpPr txBox="1"/>
            <p:nvPr/>
          </p:nvSpPr>
          <p:spPr>
            <a:xfrm>
              <a:off x="8596868" y="1603610"/>
              <a:ext cx="1466726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Clean</a:t>
              </a:r>
              <a:endParaRPr lang="zh-TW" altLang="en-US" sz="1400" dirty="0"/>
            </a:p>
          </p:txBody>
        </p:sp>
        <p:pic>
          <p:nvPicPr>
            <p:cNvPr id="24" name="圖片 32"/>
            <p:cNvPicPr preferRelativeResize="0">
              <a:picLocks/>
            </p:cNvPicPr>
            <p:nvPr/>
          </p:nvPicPr>
          <p:blipFill rotWithShape="1">
            <a:blip r:embed="rId3"/>
            <a:srcRect l="13036" t="7459" r="9570" b="11112"/>
            <a:stretch/>
          </p:blipFill>
          <p:spPr>
            <a:xfrm>
              <a:off x="8545851" y="2048788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5" name="圖片 33"/>
            <p:cNvPicPr preferRelativeResize="0">
              <a:picLocks/>
            </p:cNvPicPr>
            <p:nvPr/>
          </p:nvPicPr>
          <p:blipFill rotWithShape="1">
            <a:blip r:embed="rId4"/>
            <a:srcRect l="13048" t="7553" r="9458" b="11190"/>
            <a:stretch/>
          </p:blipFill>
          <p:spPr>
            <a:xfrm>
              <a:off x="6355954" y="2048788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6" name="圖片 37"/>
            <p:cNvPicPr preferRelativeResize="0">
              <a:picLocks/>
            </p:cNvPicPr>
            <p:nvPr/>
          </p:nvPicPr>
          <p:blipFill rotWithShape="1">
            <a:blip r:embed="rId2"/>
            <a:srcRect l="13019" t="7660" r="9435" b="11161"/>
            <a:stretch/>
          </p:blipFill>
          <p:spPr>
            <a:xfrm>
              <a:off x="2088441" y="2048538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7" name="圖片 40"/>
            <p:cNvPicPr preferRelativeResize="0">
              <a:picLocks/>
            </p:cNvPicPr>
            <p:nvPr/>
          </p:nvPicPr>
          <p:blipFill rotWithShape="1">
            <a:blip r:embed="rId4"/>
            <a:srcRect l="13048" t="7553" r="9458" b="11190"/>
            <a:stretch/>
          </p:blipFill>
          <p:spPr>
            <a:xfrm>
              <a:off x="2742372" y="3780017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8" name="圖片 41"/>
            <p:cNvPicPr preferRelativeResize="0">
              <a:picLocks/>
            </p:cNvPicPr>
            <p:nvPr/>
          </p:nvPicPr>
          <p:blipFill rotWithShape="1">
            <a:blip r:embed="rId2"/>
            <a:srcRect l="13019" t="7660" r="9435" b="11161"/>
            <a:stretch/>
          </p:blipFill>
          <p:spPr>
            <a:xfrm>
              <a:off x="2748778" y="5264333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9" name="圖片 43"/>
            <p:cNvPicPr preferRelativeResize="0">
              <a:picLocks/>
            </p:cNvPicPr>
            <p:nvPr/>
          </p:nvPicPr>
          <p:blipFill rotWithShape="1">
            <a:blip r:embed="rId3"/>
            <a:srcRect l="13036" t="7459" r="9570" b="11112"/>
            <a:stretch/>
          </p:blipFill>
          <p:spPr>
            <a:xfrm>
              <a:off x="5612283" y="3748766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92478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(FSEGAN)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altLang="zh-TW" sz="2400" b="1">
                <a:solidFill>
                  <a:srgbClr val="0070C0"/>
                </a:solidFill>
              </a:rPr>
              <a:t>FSEGAN ASR Results</a:t>
            </a:r>
            <a:endParaRPr lang="zh-TW" altLang="en-US" sz="240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>
              <a:solidFill>
                <a:srgbClr val="0070C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00288" y="1811338"/>
            <a:ext cx="7461524" cy="4424255"/>
            <a:chOff x="2495363" y="1812086"/>
            <a:chExt cx="7461524" cy="4424255"/>
          </a:xfrm>
        </p:grpSpPr>
        <p:pic>
          <p:nvPicPr>
            <p:cNvPr id="31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011" y="2091546"/>
              <a:ext cx="4704053" cy="3678744"/>
            </a:xfrm>
            <a:prstGeom prst="rect">
              <a:avLst/>
            </a:prstGeom>
          </p:spPr>
        </p:pic>
        <p:sp>
          <p:nvSpPr>
            <p:cNvPr id="32" name="矩形 11"/>
            <p:cNvSpPr/>
            <p:nvPr/>
          </p:nvSpPr>
          <p:spPr>
            <a:xfrm>
              <a:off x="3549011" y="1812086"/>
              <a:ext cx="47040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/>
                <a:t>Spectogram comparison </a:t>
              </a:r>
              <a:r>
                <a:rPr lang="en-US" altLang="zh-TW" sz="1600" dirty="0"/>
                <a:t>of FSEGAN with L1-trained method.</a:t>
              </a:r>
              <a:endParaRPr lang="zh-TW" altLang="en-US" sz="1600" dirty="0"/>
            </a:p>
          </p:txBody>
        </p:sp>
        <p:sp>
          <p:nvSpPr>
            <p:cNvPr id="33" name="矩形 10"/>
            <p:cNvSpPr/>
            <p:nvPr/>
          </p:nvSpPr>
          <p:spPr>
            <a:xfrm>
              <a:off x="2495363" y="5867009"/>
              <a:ext cx="7461524" cy="369332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FSEGAN reduces both additive noise and reverberant smearing.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19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(FSEGAN)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altLang="zh-TW" sz="2400" b="1">
                <a:solidFill>
                  <a:srgbClr val="0070C0"/>
                </a:solidFill>
              </a:rPr>
              <a:t>FSEGAN ASR Results</a:t>
            </a:r>
            <a:endParaRPr lang="zh-TW" altLang="en-US" sz="240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>
              <a:solidFill>
                <a:srgbClr val="0070C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24001" y="2212094"/>
            <a:ext cx="8778237" cy="3892193"/>
            <a:chOff x="1524001" y="1905022"/>
            <a:chExt cx="8778237" cy="3892193"/>
          </a:xfrm>
        </p:grpSpPr>
        <p:pic>
          <p:nvPicPr>
            <p:cNvPr id="9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826" y="2171782"/>
              <a:ext cx="3679687" cy="2709220"/>
            </a:xfrm>
            <a:prstGeom prst="rect">
              <a:avLst/>
            </a:prstGeom>
          </p:spPr>
        </p:pic>
        <p:sp>
          <p:nvSpPr>
            <p:cNvPr id="10" name="矩形 11"/>
            <p:cNvSpPr/>
            <p:nvPr/>
          </p:nvSpPr>
          <p:spPr>
            <a:xfrm>
              <a:off x="1631216" y="1905022"/>
              <a:ext cx="44312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/>
                <a:t>WER </a:t>
              </a:r>
              <a:r>
                <a:rPr lang="en-US" altLang="zh-TW" sz="1600" dirty="0"/>
                <a:t>(%) of SEGAN and FSEGAN.</a:t>
              </a:r>
              <a:endParaRPr lang="zh-TW" altLang="en-US" sz="1600" dirty="0"/>
            </a:p>
          </p:txBody>
        </p:sp>
        <p:pic>
          <p:nvPicPr>
            <p:cNvPr id="11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1" y="2171783"/>
              <a:ext cx="4746393" cy="1580703"/>
            </a:xfrm>
            <a:prstGeom prst="rect">
              <a:avLst/>
            </a:prstGeom>
          </p:spPr>
        </p:pic>
        <p:sp>
          <p:nvSpPr>
            <p:cNvPr id="12" name="矩形 8"/>
            <p:cNvSpPr/>
            <p:nvPr/>
          </p:nvSpPr>
          <p:spPr>
            <a:xfrm>
              <a:off x="6463825" y="1924072"/>
              <a:ext cx="36796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/>
                <a:t>WER </a:t>
              </a:r>
              <a:r>
                <a:rPr lang="en-US" altLang="zh-TW" sz="1600" dirty="0"/>
                <a:t>(%) of FSEGAN with retrain.</a:t>
              </a:r>
              <a:endParaRPr lang="zh-TW" altLang="en-US" sz="1600" dirty="0"/>
            </a:p>
          </p:txBody>
        </p:sp>
        <p:sp>
          <p:nvSpPr>
            <p:cNvPr id="13" name="矩形 14"/>
            <p:cNvSpPr/>
            <p:nvPr/>
          </p:nvSpPr>
          <p:spPr>
            <a:xfrm>
              <a:off x="1730792" y="4873885"/>
              <a:ext cx="8571446" cy="923330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altLang="zh-TW"/>
                <a:t>FSEGAN </a:t>
              </a:r>
              <a:r>
                <a:rPr lang="en-US" altLang="zh-TW" dirty="0"/>
                <a:t>improves recognition results </a:t>
              </a:r>
              <a:r>
                <a:rPr lang="en-US" altLang="zh-TW"/>
                <a:t>for ASR-Clean.</a:t>
              </a:r>
            </a:p>
            <a:p>
              <a:pPr marL="342900" indent="-342900" algn="ctr">
                <a:buAutoNum type="arabicPeriod"/>
              </a:pPr>
              <a:r>
                <a:rPr lang="en-US" altLang="zh-TW"/>
                <a:t>FSEGAN </a:t>
              </a:r>
              <a:r>
                <a:rPr lang="en-US" altLang="zh-TW" dirty="0"/>
                <a:t>outperforms SEGAN as </a:t>
              </a:r>
              <a:r>
                <a:rPr lang="en-US" altLang="zh-TW"/>
                <a:t>front-ends.</a:t>
              </a:r>
            </a:p>
            <a:p>
              <a:pPr marL="342900" indent="-342900" algn="ctr">
                <a:buAutoNum type="arabicPeriod"/>
              </a:pPr>
              <a:r>
                <a:rPr lang="en-ID" altLang="zh-TW"/>
                <a:t>Hybrid Retraining FSEGAN outperforms Baseline</a:t>
              </a:r>
            </a:p>
          </p:txBody>
        </p:sp>
        <p:sp>
          <p:nvSpPr>
            <p:cNvPr id="14" name="矩形 9"/>
            <p:cNvSpPr/>
            <p:nvPr/>
          </p:nvSpPr>
          <p:spPr>
            <a:xfrm flipV="1">
              <a:off x="2438453" y="3414744"/>
              <a:ext cx="3831941" cy="210432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5" name="矩形 15"/>
            <p:cNvSpPr/>
            <p:nvPr/>
          </p:nvSpPr>
          <p:spPr>
            <a:xfrm flipV="1">
              <a:off x="2437615" y="2937183"/>
              <a:ext cx="3823486" cy="452161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grpSp>
          <p:nvGrpSpPr>
            <p:cNvPr id="16" name="群組 20"/>
            <p:cNvGrpSpPr/>
            <p:nvPr/>
          </p:nvGrpSpPr>
          <p:grpSpPr>
            <a:xfrm>
              <a:off x="6572852" y="2913389"/>
              <a:ext cx="3430035" cy="1747642"/>
              <a:chOff x="5056751" y="2613236"/>
              <a:chExt cx="3430035" cy="1747642"/>
            </a:xfrm>
          </p:grpSpPr>
          <p:sp>
            <p:nvSpPr>
              <p:cNvPr id="18" name="矩形 21"/>
              <p:cNvSpPr/>
              <p:nvPr/>
            </p:nvSpPr>
            <p:spPr>
              <a:xfrm flipV="1">
                <a:off x="5056751" y="3368663"/>
                <a:ext cx="3414236" cy="210432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9" name="矩形 22"/>
              <p:cNvSpPr/>
              <p:nvPr/>
            </p:nvSpPr>
            <p:spPr>
              <a:xfrm flipV="1">
                <a:off x="5072550" y="4150446"/>
                <a:ext cx="3414236" cy="210432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20" name="矩形 23"/>
              <p:cNvSpPr/>
              <p:nvPr/>
            </p:nvSpPr>
            <p:spPr>
              <a:xfrm flipV="1">
                <a:off x="5056751" y="2613236"/>
                <a:ext cx="3414236" cy="210432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61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Speech enhancement through a mask function </a:t>
            </a:r>
            <a:endParaRPr lang="zh-TW" altLang="en-US" sz="24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09757" y="2655930"/>
            <a:ext cx="8071729" cy="2882593"/>
            <a:chOff x="2119687" y="1538408"/>
            <a:chExt cx="8071729" cy="2882593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95293ED7-2A84-4D0E-95BA-5F4C5FD9C400}"/>
                </a:ext>
              </a:extLst>
            </p:cNvPr>
            <p:cNvSpPr/>
            <p:nvPr/>
          </p:nvSpPr>
          <p:spPr>
            <a:xfrm>
              <a:off x="4340451" y="1887351"/>
              <a:ext cx="1440000" cy="14400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chemeClr val="tx2"/>
                  </a:solidFill>
                </a:rPr>
                <a:t>G</a:t>
              </a:r>
            </a:p>
          </p:txBody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1B247D78-BA52-4C38-AA41-01B9B82D1FE1}"/>
                </a:ext>
              </a:extLst>
            </p:cNvPr>
            <p:cNvSpPr/>
            <p:nvPr/>
          </p:nvSpPr>
          <p:spPr>
            <a:xfrm>
              <a:off x="5836533" y="2394062"/>
              <a:ext cx="396106" cy="49246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5">
              <a:extLst>
                <a:ext uri="{FF2B5EF4-FFF2-40B4-BE49-F238E27FC236}">
                  <a16:creationId xmlns:a16="http://schemas.microsoft.com/office/drawing/2014/main" id="{7B7AD4A5-C0E0-41E3-AA18-8D02EE613AD7}"/>
                </a:ext>
              </a:extLst>
            </p:cNvPr>
            <p:cNvSpPr/>
            <p:nvPr/>
          </p:nvSpPr>
          <p:spPr>
            <a:xfrm>
              <a:off x="3814988" y="2341041"/>
              <a:ext cx="460749" cy="49246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24">
              <a:extLst>
                <a:ext uri="{FF2B5EF4-FFF2-40B4-BE49-F238E27FC236}">
                  <a16:creationId xmlns:a16="http://schemas.microsoft.com/office/drawing/2014/main" id="{E73A4D9C-800F-487C-BD9A-CD677E9E450A}"/>
                </a:ext>
              </a:extLst>
            </p:cNvPr>
            <p:cNvSpPr txBox="1"/>
            <p:nvPr/>
          </p:nvSpPr>
          <p:spPr>
            <a:xfrm>
              <a:off x="2227812" y="1546523"/>
              <a:ext cx="1466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Noisy</a:t>
              </a:r>
              <a:endParaRPr lang="zh-TW" altLang="en-US" dirty="0"/>
            </a:p>
          </p:txBody>
        </p:sp>
        <p:sp>
          <p:nvSpPr>
            <p:cNvPr id="9" name="文字方塊 25">
              <a:extLst>
                <a:ext uri="{FF2B5EF4-FFF2-40B4-BE49-F238E27FC236}">
                  <a16:creationId xmlns:a16="http://schemas.microsoft.com/office/drawing/2014/main" id="{783ECDB0-83CD-4B75-AAE1-0F4C0461C975}"/>
                </a:ext>
              </a:extLst>
            </p:cNvPr>
            <p:cNvSpPr txBox="1"/>
            <p:nvPr/>
          </p:nvSpPr>
          <p:spPr>
            <a:xfrm>
              <a:off x="6045622" y="1538408"/>
              <a:ext cx="214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Output mask</a:t>
              </a:r>
              <a:endParaRPr lang="zh-TW" altLang="en-US" dirty="0"/>
            </a:p>
          </p:txBody>
        </p:sp>
        <p:sp>
          <p:nvSpPr>
            <p:cNvPr id="10" name="文字方塊 26">
              <a:extLst>
                <a:ext uri="{FF2B5EF4-FFF2-40B4-BE49-F238E27FC236}">
                  <a16:creationId xmlns:a16="http://schemas.microsoft.com/office/drawing/2014/main" id="{9E4EE1A1-EBB7-4BA3-9895-541EF1AE920D}"/>
                </a:ext>
              </a:extLst>
            </p:cNvPr>
            <p:cNvSpPr txBox="1"/>
            <p:nvPr/>
          </p:nvSpPr>
          <p:spPr>
            <a:xfrm>
              <a:off x="8671266" y="1545276"/>
              <a:ext cx="1466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Enhanced</a:t>
              </a:r>
              <a:endParaRPr lang="zh-TW" altLang="en-US" dirty="0"/>
            </a:p>
          </p:txBody>
        </p:sp>
        <p:pic>
          <p:nvPicPr>
            <p:cNvPr id="11" name="圖片 31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7" t="65536" r="34345" b="3646"/>
            <a:stretch/>
          </p:blipFill>
          <p:spPr>
            <a:xfrm>
              <a:off x="6324137" y="1979100"/>
              <a:ext cx="1620000" cy="1224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2" name="圖片 45"/>
            <p:cNvPicPr preferRelativeResize="0">
              <a:picLocks/>
            </p:cNvPicPr>
            <p:nvPr/>
          </p:nvPicPr>
          <p:blipFill rotWithShape="1">
            <a:blip r:embed="rId3"/>
            <a:srcRect l="13019" t="7660" r="9435" b="11161"/>
            <a:stretch/>
          </p:blipFill>
          <p:spPr>
            <a:xfrm>
              <a:off x="2119687" y="2007542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3" name="圖片 30"/>
            <p:cNvPicPr preferRelativeResize="0">
              <a:picLocks/>
            </p:cNvPicPr>
            <p:nvPr/>
          </p:nvPicPr>
          <p:blipFill rotWithShape="1">
            <a:blip r:embed="rId4"/>
            <a:srcRect l="13048" t="7553" r="9458" b="11190"/>
            <a:stretch/>
          </p:blipFill>
          <p:spPr>
            <a:xfrm>
              <a:off x="8571416" y="1969294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14" name="箭號: 向右 4">
              <a:extLst>
                <a:ext uri="{FF2B5EF4-FFF2-40B4-BE49-F238E27FC236}">
                  <a16:creationId xmlns:a16="http://schemas.microsoft.com/office/drawing/2014/main" id="{1B247D78-BA52-4C38-AA41-01B9B82D1FE1}"/>
                </a:ext>
              </a:extLst>
            </p:cNvPr>
            <p:cNvSpPr/>
            <p:nvPr/>
          </p:nvSpPr>
          <p:spPr>
            <a:xfrm>
              <a:off x="7996143" y="2394062"/>
              <a:ext cx="535781" cy="372915"/>
            </a:xfrm>
            <a:prstGeom prst="rightArrow">
              <a:avLst>
                <a:gd name="adj1" fmla="val 50000"/>
                <a:gd name="adj2" fmla="val 60217"/>
              </a:avLst>
            </a:prstGeom>
            <a:solidFill>
              <a:srgbClr val="9966FF"/>
            </a:solidFill>
            <a:ln>
              <a:solidFill>
                <a:srgbClr val="9966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接點 7"/>
            <p:cNvCxnSpPr>
              <a:stCxn id="12" idx="2"/>
            </p:cNvCxnSpPr>
            <p:nvPr/>
          </p:nvCxnSpPr>
          <p:spPr>
            <a:xfrm flipH="1">
              <a:off x="2917825" y="3267543"/>
              <a:ext cx="11862" cy="767883"/>
            </a:xfrm>
            <a:prstGeom prst="line">
              <a:avLst/>
            </a:prstGeom>
            <a:ln w="127000">
              <a:solidFill>
                <a:srgbClr val="99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9"/>
            <p:cNvCxnSpPr/>
            <p:nvPr/>
          </p:nvCxnSpPr>
          <p:spPr>
            <a:xfrm flipV="1">
              <a:off x="2886137" y="3960396"/>
              <a:ext cx="4248000" cy="14515"/>
            </a:xfrm>
            <a:prstGeom prst="line">
              <a:avLst/>
            </a:prstGeom>
            <a:ln w="127000">
              <a:solidFill>
                <a:srgbClr val="99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endCxn id="11" idx="2"/>
            </p:cNvCxnSpPr>
            <p:nvPr/>
          </p:nvCxnSpPr>
          <p:spPr>
            <a:xfrm flipV="1">
              <a:off x="7124701" y="3203101"/>
              <a:ext cx="9437" cy="819625"/>
            </a:xfrm>
            <a:prstGeom prst="straightConnector1">
              <a:avLst/>
            </a:prstGeom>
            <a:ln w="127000">
              <a:solidFill>
                <a:srgbClr val="99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29"/>
            <p:cNvSpPr/>
            <p:nvPr/>
          </p:nvSpPr>
          <p:spPr>
            <a:xfrm>
              <a:off x="5626673" y="4051669"/>
              <a:ext cx="2511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9966FF"/>
                  </a:solidFill>
                </a:rPr>
                <a:t>Point-wise multiplication</a:t>
              </a:r>
              <a:endParaRPr lang="zh-TW" altLang="en-US" dirty="0">
                <a:solidFill>
                  <a:srgbClr val="99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41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>
                <a:solidFill>
                  <a:srgbClr val="0070C0"/>
                </a:solidFill>
              </a:rPr>
              <a:t>GAN for spectral magnitude mask estimation (MMS-GAN) </a:t>
            </a:r>
            <a:r>
              <a:rPr lang="en-US" altLang="zh-TW" sz="1800">
                <a:solidFill>
                  <a:srgbClr val="0000FF"/>
                </a:solidFill>
              </a:rPr>
              <a:t>[Pandey, et.al, ICASSP 2018]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2123250" y="2327387"/>
            <a:ext cx="8500474" cy="4117644"/>
            <a:chOff x="1224723" y="1530324"/>
            <a:chExt cx="9959000" cy="4981382"/>
          </a:xfrm>
        </p:grpSpPr>
        <p:pic>
          <p:nvPicPr>
            <p:cNvPr id="76" name="圖片 42"/>
            <p:cNvPicPr preferRelativeResize="0">
              <a:picLocks/>
            </p:cNvPicPr>
            <p:nvPr/>
          </p:nvPicPr>
          <p:blipFill rotWithShape="1">
            <a:blip r:embed="rId2"/>
            <a:srcRect l="13019" t="7660" r="9435" b="11161"/>
            <a:stretch/>
          </p:blipFill>
          <p:spPr>
            <a:xfrm>
              <a:off x="5384054" y="5251706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77" name="矩形 10">
              <a:extLst>
                <a:ext uri="{FF2B5EF4-FFF2-40B4-BE49-F238E27FC236}">
                  <a16:creationId xmlns:a16="http://schemas.microsoft.com/office/drawing/2014/main" id="{6DA0DD7C-03D9-4027-92BF-F54C69D01976}"/>
                </a:ext>
              </a:extLst>
            </p:cNvPr>
            <p:cNvSpPr/>
            <p:nvPr/>
          </p:nvSpPr>
          <p:spPr>
            <a:xfrm>
              <a:off x="7661744" y="4324961"/>
              <a:ext cx="1440000" cy="14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>
                  <a:solidFill>
                    <a:schemeClr val="accent6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78" name="箭號: 向右 11">
              <a:extLst>
                <a:ext uri="{FF2B5EF4-FFF2-40B4-BE49-F238E27FC236}">
                  <a16:creationId xmlns:a16="http://schemas.microsoft.com/office/drawing/2014/main" id="{233D1E01-B0D0-4E4A-94A2-EFCF8DC8A646}"/>
                </a:ext>
              </a:extLst>
            </p:cNvPr>
            <p:cNvSpPr/>
            <p:nvPr/>
          </p:nvSpPr>
          <p:spPr>
            <a:xfrm>
              <a:off x="9142865" y="4854797"/>
              <a:ext cx="315191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9" name="箭號: 向右 12">
              <a:extLst>
                <a:ext uri="{FF2B5EF4-FFF2-40B4-BE49-F238E27FC236}">
                  <a16:creationId xmlns:a16="http://schemas.microsoft.com/office/drawing/2014/main" id="{798F2496-997F-4F8B-BCF0-A4321F228CCE}"/>
                </a:ext>
              </a:extLst>
            </p:cNvPr>
            <p:cNvSpPr/>
            <p:nvPr/>
          </p:nvSpPr>
          <p:spPr>
            <a:xfrm>
              <a:off x="7188126" y="4440363"/>
              <a:ext cx="432824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80" name="箭號: 向右 13">
              <a:extLst>
                <a:ext uri="{FF2B5EF4-FFF2-40B4-BE49-F238E27FC236}">
                  <a16:creationId xmlns:a16="http://schemas.microsoft.com/office/drawing/2014/main" id="{E2CA0E82-5B39-41E7-BD03-51340E9EB337}"/>
                </a:ext>
              </a:extLst>
            </p:cNvPr>
            <p:cNvSpPr/>
            <p:nvPr/>
          </p:nvSpPr>
          <p:spPr>
            <a:xfrm>
              <a:off x="7202194" y="5293839"/>
              <a:ext cx="432824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81" name="文字方塊 15">
              <a:extLst>
                <a:ext uri="{FF2B5EF4-FFF2-40B4-BE49-F238E27FC236}">
                  <a16:creationId xmlns:a16="http://schemas.microsoft.com/office/drawing/2014/main" id="{D9F1C25F-6173-4134-95DB-03FE14DCC7B3}"/>
                </a:ext>
              </a:extLst>
            </p:cNvPr>
            <p:cNvSpPr txBox="1"/>
            <p:nvPr/>
          </p:nvSpPr>
          <p:spPr>
            <a:xfrm>
              <a:off x="9499175" y="4899168"/>
              <a:ext cx="16845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Scalar</a:t>
              </a:r>
            </a:p>
          </p:txBody>
        </p:sp>
        <p:sp>
          <p:nvSpPr>
            <p:cNvPr id="82" name="文字方塊 35">
              <a:extLst>
                <a:ext uri="{FF2B5EF4-FFF2-40B4-BE49-F238E27FC236}">
                  <a16:creationId xmlns:a16="http://schemas.microsoft.com/office/drawing/2014/main" id="{449C14AC-95EB-40A3-9B99-C1529D827D3A}"/>
                </a:ext>
              </a:extLst>
            </p:cNvPr>
            <p:cNvSpPr txBox="1"/>
            <p:nvPr/>
          </p:nvSpPr>
          <p:spPr>
            <a:xfrm>
              <a:off x="4312535" y="4138317"/>
              <a:ext cx="1377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Ref.</a:t>
              </a:r>
            </a:p>
            <a:p>
              <a:pPr algn="ctr"/>
              <a:r>
                <a:rPr lang="en-US" altLang="zh-TW" sz="1600" dirty="0"/>
                <a:t>mask</a:t>
              </a:r>
              <a:endParaRPr lang="zh-TW" altLang="en-US" sz="1600" dirty="0"/>
            </a:p>
          </p:txBody>
        </p:sp>
        <p:sp>
          <p:nvSpPr>
            <p:cNvPr id="83" name="文字方塊 36">
              <a:extLst>
                <a:ext uri="{FF2B5EF4-FFF2-40B4-BE49-F238E27FC236}">
                  <a16:creationId xmlns:a16="http://schemas.microsoft.com/office/drawing/2014/main" id="{D2301230-3A3A-4353-BD99-317D93CC410D}"/>
                </a:ext>
              </a:extLst>
            </p:cNvPr>
            <p:cNvSpPr txBox="1"/>
            <p:nvPr/>
          </p:nvSpPr>
          <p:spPr>
            <a:xfrm>
              <a:off x="4275737" y="5561648"/>
              <a:ext cx="1377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Noisy</a:t>
              </a:r>
              <a:endParaRPr lang="zh-TW" altLang="en-US" sz="1600" dirty="0"/>
            </a:p>
          </p:txBody>
        </p:sp>
        <p:sp>
          <p:nvSpPr>
            <p:cNvPr id="84" name="矩形 6">
              <a:extLst>
                <a:ext uri="{FF2B5EF4-FFF2-40B4-BE49-F238E27FC236}">
                  <a16:creationId xmlns:a16="http://schemas.microsoft.com/office/drawing/2014/main" id="{D34CD4EB-7BAA-4D44-9C65-78F02936E6A2}"/>
                </a:ext>
              </a:extLst>
            </p:cNvPr>
            <p:cNvSpPr/>
            <p:nvPr/>
          </p:nvSpPr>
          <p:spPr>
            <a:xfrm>
              <a:off x="9283031" y="5150780"/>
              <a:ext cx="11291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(Fake</a:t>
              </a:r>
              <a:r>
                <a:rPr lang="en-US" altLang="zh-TW" sz="1600" b="1" dirty="0">
                  <a:solidFill>
                    <a:srgbClr val="FF0000"/>
                  </a:solidFill>
                </a:rPr>
                <a:t>/</a:t>
              </a:r>
              <a:r>
                <a:rPr lang="en-US" altLang="zh-TW" sz="1600" dirty="0"/>
                <a:t>Real)</a:t>
              </a:r>
              <a:endParaRPr lang="zh-TW" altLang="en-US" sz="1600" dirty="0"/>
            </a:p>
          </p:txBody>
        </p:sp>
        <p:cxnSp>
          <p:nvCxnSpPr>
            <p:cNvPr id="85" name="直線接點 34"/>
            <p:cNvCxnSpPr/>
            <p:nvPr/>
          </p:nvCxnSpPr>
          <p:spPr>
            <a:xfrm flipH="1">
              <a:off x="4240050" y="3584356"/>
              <a:ext cx="547127" cy="292735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38">
              <a:extLst>
                <a:ext uri="{FF2B5EF4-FFF2-40B4-BE49-F238E27FC236}">
                  <a16:creationId xmlns:a16="http://schemas.microsoft.com/office/drawing/2014/main" id="{449C14AC-95EB-40A3-9B99-C1529D827D3A}"/>
                </a:ext>
              </a:extLst>
            </p:cNvPr>
            <p:cNvSpPr txBox="1"/>
            <p:nvPr/>
          </p:nvSpPr>
          <p:spPr>
            <a:xfrm>
              <a:off x="1305418" y="4085357"/>
              <a:ext cx="1377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Output</a:t>
              </a:r>
            </a:p>
            <a:p>
              <a:pPr algn="ctr"/>
              <a:r>
                <a:rPr lang="en-US" altLang="zh-TW" sz="1600" dirty="0"/>
                <a:t>mask</a:t>
              </a:r>
              <a:endParaRPr lang="zh-TW" altLang="en-US" sz="1600" dirty="0"/>
            </a:p>
          </p:txBody>
        </p:sp>
        <p:sp>
          <p:nvSpPr>
            <p:cNvPr id="87" name="文字方塊 39">
              <a:extLst>
                <a:ext uri="{FF2B5EF4-FFF2-40B4-BE49-F238E27FC236}">
                  <a16:creationId xmlns:a16="http://schemas.microsoft.com/office/drawing/2014/main" id="{D2301230-3A3A-4353-BD99-317D93CC410D}"/>
                </a:ext>
              </a:extLst>
            </p:cNvPr>
            <p:cNvSpPr txBox="1"/>
            <p:nvPr/>
          </p:nvSpPr>
          <p:spPr>
            <a:xfrm>
              <a:off x="1224723" y="5563786"/>
              <a:ext cx="1377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Noisy</a:t>
              </a:r>
              <a:endParaRPr lang="zh-TW" altLang="en-US" sz="1600" dirty="0"/>
            </a:p>
          </p:txBody>
        </p:sp>
        <p:sp>
          <p:nvSpPr>
            <p:cNvPr id="88" name="矩形 3">
              <a:extLst>
                <a:ext uri="{FF2B5EF4-FFF2-40B4-BE49-F238E27FC236}">
                  <a16:creationId xmlns:a16="http://schemas.microsoft.com/office/drawing/2014/main" id="{95293ED7-2A84-4D0E-95BA-5F4C5FD9C400}"/>
                </a:ext>
              </a:extLst>
            </p:cNvPr>
            <p:cNvSpPr/>
            <p:nvPr/>
          </p:nvSpPr>
          <p:spPr>
            <a:xfrm>
              <a:off x="4340451" y="1887351"/>
              <a:ext cx="1440000" cy="14400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>
                  <a:solidFill>
                    <a:schemeClr val="tx2"/>
                  </a:solidFill>
                </a:rPr>
                <a:t>G</a:t>
              </a:r>
            </a:p>
          </p:txBody>
        </p:sp>
        <p:sp>
          <p:nvSpPr>
            <p:cNvPr id="89" name="箭號: 向右 4">
              <a:extLst>
                <a:ext uri="{FF2B5EF4-FFF2-40B4-BE49-F238E27FC236}">
                  <a16:creationId xmlns:a16="http://schemas.microsoft.com/office/drawing/2014/main" id="{1B247D78-BA52-4C38-AA41-01B9B82D1FE1}"/>
                </a:ext>
              </a:extLst>
            </p:cNvPr>
            <p:cNvSpPr/>
            <p:nvPr/>
          </p:nvSpPr>
          <p:spPr>
            <a:xfrm>
              <a:off x="5836533" y="2394062"/>
              <a:ext cx="396106" cy="49246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90" name="箭號: 向右 5">
              <a:extLst>
                <a:ext uri="{FF2B5EF4-FFF2-40B4-BE49-F238E27FC236}">
                  <a16:creationId xmlns:a16="http://schemas.microsoft.com/office/drawing/2014/main" id="{7B7AD4A5-C0E0-41E3-AA18-8D02EE613AD7}"/>
                </a:ext>
              </a:extLst>
            </p:cNvPr>
            <p:cNvSpPr/>
            <p:nvPr/>
          </p:nvSpPr>
          <p:spPr>
            <a:xfrm>
              <a:off x="3814988" y="2341041"/>
              <a:ext cx="460749" cy="49246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91" name="直線單箭頭接點 18">
              <a:extLst>
                <a:ext uri="{FF2B5EF4-FFF2-40B4-BE49-F238E27FC236}">
                  <a16:creationId xmlns:a16="http://schemas.microsoft.com/office/drawing/2014/main" id="{1069D948-184A-4F11-A947-900FA43244A7}"/>
                </a:ext>
              </a:extLst>
            </p:cNvPr>
            <p:cNvCxnSpPr>
              <a:cxnSpLocks/>
            </p:cNvCxnSpPr>
            <p:nvPr/>
          </p:nvCxnSpPr>
          <p:spPr>
            <a:xfrm>
              <a:off x="7979379" y="2640291"/>
              <a:ext cx="492260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字方塊 24">
              <a:extLst>
                <a:ext uri="{FF2B5EF4-FFF2-40B4-BE49-F238E27FC236}">
                  <a16:creationId xmlns:a16="http://schemas.microsoft.com/office/drawing/2014/main" id="{E73A4D9C-800F-487C-BD9A-CD677E9E450A}"/>
                </a:ext>
              </a:extLst>
            </p:cNvPr>
            <p:cNvSpPr txBox="1"/>
            <p:nvPr/>
          </p:nvSpPr>
          <p:spPr>
            <a:xfrm>
              <a:off x="2227812" y="1546523"/>
              <a:ext cx="1466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Noisy</a:t>
              </a:r>
              <a:endParaRPr lang="zh-TW" altLang="en-US" sz="1600" dirty="0"/>
            </a:p>
          </p:txBody>
        </p:sp>
        <p:sp>
          <p:nvSpPr>
            <p:cNvPr id="93" name="文字方塊 25">
              <a:extLst>
                <a:ext uri="{FF2B5EF4-FFF2-40B4-BE49-F238E27FC236}">
                  <a16:creationId xmlns:a16="http://schemas.microsoft.com/office/drawing/2014/main" id="{783ECDB0-83CD-4B75-AAE1-0F4C0461C975}"/>
                </a:ext>
              </a:extLst>
            </p:cNvPr>
            <p:cNvSpPr txBox="1"/>
            <p:nvPr/>
          </p:nvSpPr>
          <p:spPr>
            <a:xfrm>
              <a:off x="6045622" y="1538408"/>
              <a:ext cx="2147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Output mask</a:t>
              </a:r>
              <a:endParaRPr lang="zh-TW" altLang="en-US" sz="1600" dirty="0"/>
            </a:p>
          </p:txBody>
        </p:sp>
        <p:sp>
          <p:nvSpPr>
            <p:cNvPr id="94" name="文字方塊 26">
              <a:extLst>
                <a:ext uri="{FF2B5EF4-FFF2-40B4-BE49-F238E27FC236}">
                  <a16:creationId xmlns:a16="http://schemas.microsoft.com/office/drawing/2014/main" id="{9E4EE1A1-EBB7-4BA3-9895-541EF1AE920D}"/>
                </a:ext>
              </a:extLst>
            </p:cNvPr>
            <p:cNvSpPr txBox="1"/>
            <p:nvPr/>
          </p:nvSpPr>
          <p:spPr>
            <a:xfrm>
              <a:off x="8650033" y="1530324"/>
              <a:ext cx="1466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Ref. mask</a:t>
              </a:r>
              <a:endParaRPr lang="zh-TW" altLang="en-US" sz="1600" dirty="0"/>
            </a:p>
          </p:txBody>
        </p:sp>
        <p:pic>
          <p:nvPicPr>
            <p:cNvPr id="95" name="圖片 41"/>
            <p:cNvPicPr preferRelativeResize="0">
              <a:picLocks/>
            </p:cNvPicPr>
            <p:nvPr/>
          </p:nvPicPr>
          <p:blipFill rotWithShape="1">
            <a:blip r:embed="rId2"/>
            <a:srcRect l="13019" t="7660" r="9435" b="11161"/>
            <a:stretch/>
          </p:blipFill>
          <p:spPr>
            <a:xfrm>
              <a:off x="2502531" y="5251706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96" name="圖片 31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7" t="65536" r="34345" b="3646"/>
            <a:stretch/>
          </p:blipFill>
          <p:spPr>
            <a:xfrm>
              <a:off x="6324137" y="1979100"/>
              <a:ext cx="1620000" cy="1224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97" name="圖片 45"/>
            <p:cNvPicPr preferRelativeResize="0">
              <a:picLocks/>
            </p:cNvPicPr>
            <p:nvPr/>
          </p:nvPicPr>
          <p:blipFill rotWithShape="1">
            <a:blip r:embed="rId2"/>
            <a:srcRect l="13019" t="7660" r="9435" b="11161"/>
            <a:stretch/>
          </p:blipFill>
          <p:spPr>
            <a:xfrm>
              <a:off x="2119687" y="2007542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98" name="圖片 46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7" t="12360" r="34345" b="56677"/>
            <a:stretch/>
          </p:blipFill>
          <p:spPr>
            <a:xfrm>
              <a:off x="8551719" y="1943100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99" name="圖片 47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7" t="65536" r="34345" b="3646"/>
            <a:stretch/>
          </p:blipFill>
          <p:spPr>
            <a:xfrm>
              <a:off x="2571879" y="3675668"/>
              <a:ext cx="1620000" cy="1224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00" name="圖片 48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7" t="12360" r="34345" b="56677"/>
            <a:stretch/>
          </p:blipFill>
          <p:spPr>
            <a:xfrm>
              <a:off x="5400410" y="3714792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101" name="箭號: 向右 5">
              <a:extLst>
                <a:ext uri="{FF2B5EF4-FFF2-40B4-BE49-F238E27FC236}">
                  <a16:creationId xmlns:a16="http://schemas.microsoft.com/office/drawing/2014/main" id="{7B7AD4A5-C0E0-41E3-AA18-8D02EE613AD7}"/>
                </a:ext>
              </a:extLst>
            </p:cNvPr>
            <p:cNvSpPr/>
            <p:nvPr/>
          </p:nvSpPr>
          <p:spPr>
            <a:xfrm rot="16200000">
              <a:off x="4865793" y="2995636"/>
              <a:ext cx="460749" cy="42336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02" name="矩形 50"/>
            <p:cNvSpPr/>
            <p:nvPr/>
          </p:nvSpPr>
          <p:spPr>
            <a:xfrm>
              <a:off x="4976309" y="3376400"/>
              <a:ext cx="2455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/>
                <a:t>z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322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(MMS-GAN)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>
                <a:solidFill>
                  <a:srgbClr val="0070C0"/>
                </a:solidFill>
              </a:rPr>
              <a:t>Speech enhancement results of MMS estimated by MSE (DNN) and by GAN (GAN) and for 2 unseen noises at 3 different SNR conditions.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32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68" y="2431151"/>
            <a:ext cx="7912119" cy="3170692"/>
          </a:xfrm>
          <a:prstGeom prst="rect">
            <a:avLst/>
          </a:prstGeom>
        </p:spPr>
      </p:pic>
      <p:sp>
        <p:nvSpPr>
          <p:cNvPr id="33" name="矩形 10"/>
          <p:cNvSpPr/>
          <p:nvPr/>
        </p:nvSpPr>
        <p:spPr>
          <a:xfrm>
            <a:off x="1798849" y="5683792"/>
            <a:ext cx="8448345" cy="58477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§"/>
            </a:pPr>
            <a:r>
              <a:rPr lang="en-US" altLang="zh-TW" sz="1600"/>
              <a:t>GAN </a:t>
            </a:r>
            <a:r>
              <a:rPr lang="en-US" altLang="zh-TW" sz="1600" dirty="0"/>
              <a:t>yields better performance with random noise, Z, than without </a:t>
            </a:r>
            <a:r>
              <a:rPr lang="en-US" altLang="zh-TW" sz="1600"/>
              <a:t>Z.</a:t>
            </a:r>
          </a:p>
          <a:p>
            <a:pPr marL="342900" indent="-342900" algn="ctr">
              <a:buFont typeface="Wingdings" pitchFamily="2" charset="2"/>
              <a:buChar char="§"/>
            </a:pPr>
            <a:r>
              <a:rPr lang="en-US" altLang="zh-TW" sz="1600"/>
              <a:t>GAN with Z outperforms DNN in terms of STOI scores, but no clear difference for PESQ scores</a:t>
            </a:r>
            <a:endParaRPr lang="en-US" altLang="zh-TW" sz="200" dirty="0"/>
          </a:p>
        </p:txBody>
      </p:sp>
    </p:spTree>
    <p:extLst>
      <p:ext uri="{BB962C8B-B14F-4D97-AF65-F5344CB8AC3E}">
        <p14:creationId xmlns:p14="http://schemas.microsoft.com/office/powerpoint/2010/main" val="267183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Adversarial training based mask estimation (ATME) </a:t>
            </a:r>
            <a:r>
              <a:rPr lang="en-US" altLang="zh-TW" sz="2400">
                <a:solidFill>
                  <a:srgbClr val="0000FF"/>
                </a:solidFill>
              </a:rPr>
              <a:t>[Higuchi et al., ASRU 2017]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14550" y="2305050"/>
            <a:ext cx="7915249" cy="4143376"/>
            <a:chOff x="1775908" y="1988453"/>
            <a:chExt cx="8729183" cy="4734922"/>
          </a:xfrm>
        </p:grpSpPr>
        <p:sp>
          <p:nvSpPr>
            <p:cNvPr id="7" name="矩形 77"/>
            <p:cNvSpPr/>
            <p:nvPr/>
          </p:nvSpPr>
          <p:spPr>
            <a:xfrm>
              <a:off x="6765663" y="5036978"/>
              <a:ext cx="3739428" cy="13296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50"/>
                <p:cNvSpPr/>
                <p:nvPr/>
              </p:nvSpPr>
              <p:spPr>
                <a:xfrm>
                  <a:off x="6842908" y="5399188"/>
                  <a:ext cx="3317178" cy="8197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TW" sz="1600" dirty="0"/>
                    <a:t>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𝑓𝑎𝑘𝑒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⁡(1−</m:t>
                              </m:r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𝑓𝑎𝑘𝑒</m:t>
                                      </m:r>
                                    </m:sub>
                                  </m:sSub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a14:m>
                  <a:endParaRPr lang="en-US" altLang="zh-TW" sz="1600" b="1" dirty="0"/>
                </a:p>
                <a:p>
                  <a:r>
                    <a:rPr lang="en-US" altLang="zh-TW" sz="1600" dirty="0"/>
                    <a:t>  +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𝑓𝑎𝑘𝑒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⁡(1−</m:t>
                              </m:r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𝑓𝑎𝑘𝑒</m:t>
                                      </m:r>
                                    </m:sub>
                                  </m:sSub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a14:m>
                  <a:endParaRPr lang="en-US" altLang="zh-TW" sz="1600" b="1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907" y="5399188"/>
                  <a:ext cx="3714735" cy="873316"/>
                </a:xfrm>
                <a:prstGeom prst="rect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群組 1"/>
            <p:cNvGrpSpPr/>
            <p:nvPr/>
          </p:nvGrpSpPr>
          <p:grpSpPr>
            <a:xfrm>
              <a:off x="1775908" y="1988453"/>
              <a:ext cx="7940907" cy="4734922"/>
              <a:chOff x="282560" y="1508223"/>
              <a:chExt cx="8199317" cy="5295027"/>
            </a:xfrm>
          </p:grpSpPr>
          <p:cxnSp>
            <p:nvCxnSpPr>
              <p:cNvPr id="12" name="直線單箭頭接點 69"/>
              <p:cNvCxnSpPr/>
              <p:nvPr/>
            </p:nvCxnSpPr>
            <p:spPr>
              <a:xfrm flipV="1">
                <a:off x="2328249" y="1838452"/>
                <a:ext cx="7810" cy="33760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68"/>
              <p:cNvCxnSpPr/>
              <p:nvPr/>
            </p:nvCxnSpPr>
            <p:spPr>
              <a:xfrm flipV="1">
                <a:off x="6288685" y="1836611"/>
                <a:ext cx="7810" cy="33760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53"/>
              <p:cNvSpPr/>
              <p:nvPr/>
            </p:nvSpPr>
            <p:spPr>
              <a:xfrm>
                <a:off x="2336702" y="3550306"/>
                <a:ext cx="1221269" cy="668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/>
                  <a:t>Estimated speech</a:t>
                </a:r>
                <a:endParaRPr lang="zh-TW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0">
                    <a:extLst>
                      <a:ext uri="{FF2B5EF4-FFF2-40B4-BE49-F238E27FC236}">
                        <a16:creationId xmlns:a16="http://schemas.microsoft.com/office/drawing/2014/main" id="{6DA0DD7C-03D9-4027-92BF-F54C69D01976}"/>
                      </a:ext>
                    </a:extLst>
                  </p:cNvPr>
                  <p:cNvSpPr/>
                  <p:nvPr/>
                </p:nvSpPr>
                <p:spPr>
                  <a:xfrm>
                    <a:off x="5553860" y="2103506"/>
                    <a:ext cx="1440000" cy="1080000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6DA0DD7C-03D9-4027-92BF-F54C69D01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3860" y="2103506"/>
                    <a:ext cx="1440000" cy="108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1">
                    <a:extLst>
                      <a:ext uri="{FF2B5EF4-FFF2-40B4-BE49-F238E27FC236}">
                        <a16:creationId xmlns:a16="http://schemas.microsoft.com/office/drawing/2014/main" id="{6DA0DD7C-03D9-4027-92BF-F54C69D01976}"/>
                      </a:ext>
                    </a:extLst>
                  </p:cNvPr>
                  <p:cNvSpPr/>
                  <p:nvPr/>
                </p:nvSpPr>
                <p:spPr>
                  <a:xfrm>
                    <a:off x="1616060" y="2092684"/>
                    <a:ext cx="1440000" cy="1080000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6DA0DD7C-03D9-4027-92BF-F54C69D01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6060" y="2092684"/>
                    <a:ext cx="1440000" cy="1080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2">
                    <a:extLst>
                      <a:ext uri="{FF2B5EF4-FFF2-40B4-BE49-F238E27FC236}">
                        <a16:creationId xmlns:a16="http://schemas.microsoft.com/office/drawing/2014/main" id="{95293ED7-2A84-4D0E-95BA-5F4C5FD9C400}"/>
                      </a:ext>
                    </a:extLst>
                  </p:cNvPr>
                  <p:cNvSpPr/>
                  <p:nvPr/>
                </p:nvSpPr>
                <p:spPr>
                  <a:xfrm>
                    <a:off x="3594132" y="4254882"/>
                    <a:ext cx="1440000" cy="1091725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𝑴𝒂𝒔𝒌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95293ED7-2A84-4D0E-95BA-5F4C5FD9C4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4132" y="4254882"/>
                    <a:ext cx="1440000" cy="10917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圓柱 15"/>
              <p:cNvSpPr/>
              <p:nvPr/>
            </p:nvSpPr>
            <p:spPr>
              <a:xfrm>
                <a:off x="282560" y="3831116"/>
                <a:ext cx="1739900" cy="963824"/>
              </a:xfrm>
              <a:prstGeom prst="can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Clean speech data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圓柱 16"/>
              <p:cNvSpPr/>
              <p:nvPr/>
            </p:nvSpPr>
            <p:spPr>
              <a:xfrm>
                <a:off x="6741977" y="3694534"/>
                <a:ext cx="1739900" cy="963824"/>
              </a:xfrm>
              <a:prstGeom prst="can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Noise data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圓柱 17"/>
              <p:cNvSpPr/>
              <p:nvPr/>
            </p:nvSpPr>
            <p:spPr>
              <a:xfrm>
                <a:off x="3444182" y="5839426"/>
                <a:ext cx="1739900" cy="963824"/>
              </a:xfrm>
              <a:prstGeom prst="can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Noisy data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線單箭頭接點 4"/>
              <p:cNvCxnSpPr>
                <a:stCxn id="20" idx="1"/>
                <a:endCxn id="17" idx="2"/>
              </p:cNvCxnSpPr>
              <p:nvPr/>
            </p:nvCxnSpPr>
            <p:spPr>
              <a:xfrm flipV="1">
                <a:off x="4314132" y="5346607"/>
                <a:ext cx="0" cy="4928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7"/>
              <p:cNvCxnSpPr>
                <a:stCxn id="18" idx="1"/>
              </p:cNvCxnSpPr>
              <p:nvPr/>
            </p:nvCxnSpPr>
            <p:spPr>
              <a:xfrm flipV="1">
                <a:off x="1152510" y="3503392"/>
                <a:ext cx="852023" cy="327724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19"/>
              <p:cNvCxnSpPr/>
              <p:nvPr/>
            </p:nvCxnSpPr>
            <p:spPr>
              <a:xfrm flipV="1">
                <a:off x="2000250" y="3177085"/>
                <a:ext cx="7810" cy="337602"/>
              </a:xfrm>
              <a:prstGeom prst="straightConnector1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2"/>
              <p:cNvCxnSpPr>
                <a:stCxn id="19" idx="1"/>
              </p:cNvCxnSpPr>
              <p:nvPr/>
            </p:nvCxnSpPr>
            <p:spPr>
              <a:xfrm flipH="1" flipV="1">
                <a:off x="6594770" y="3484010"/>
                <a:ext cx="1017157" cy="216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 flipV="1">
                <a:off x="6612697" y="3162479"/>
                <a:ext cx="0" cy="33580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32"/>
              <p:cNvCxnSpPr/>
              <p:nvPr/>
            </p:nvCxnSpPr>
            <p:spPr>
              <a:xfrm flipV="1">
                <a:off x="2665061" y="3171437"/>
                <a:ext cx="7810" cy="33760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33"/>
              <p:cNvCxnSpPr/>
              <p:nvPr/>
            </p:nvCxnSpPr>
            <p:spPr>
              <a:xfrm flipV="1">
                <a:off x="5977198" y="3165249"/>
                <a:ext cx="7810" cy="33760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30"/>
              <p:cNvCxnSpPr/>
              <p:nvPr/>
            </p:nvCxnSpPr>
            <p:spPr>
              <a:xfrm>
                <a:off x="2672871" y="3498282"/>
                <a:ext cx="921261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39"/>
              <p:cNvCxnSpPr/>
              <p:nvPr/>
            </p:nvCxnSpPr>
            <p:spPr>
              <a:xfrm>
                <a:off x="5063747" y="3502121"/>
                <a:ext cx="921261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橢圓 35"/>
              <p:cNvSpPr/>
              <p:nvPr/>
            </p:nvSpPr>
            <p:spPr>
              <a:xfrm>
                <a:off x="4711826" y="330401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cxnSp>
            <p:nvCxnSpPr>
              <p:cNvPr id="31" name="直線接點 37"/>
              <p:cNvCxnSpPr>
                <a:stCxn id="30" idx="7"/>
                <a:endCxn id="30" idx="3"/>
              </p:cNvCxnSpPr>
              <p:nvPr/>
            </p:nvCxnSpPr>
            <p:spPr>
              <a:xfrm flipH="1">
                <a:off x="4764547" y="3356731"/>
                <a:ext cx="254558" cy="2545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40"/>
              <p:cNvCxnSpPr>
                <a:stCxn id="30" idx="1"/>
                <a:endCxn id="30" idx="5"/>
              </p:cNvCxnSpPr>
              <p:nvPr/>
            </p:nvCxnSpPr>
            <p:spPr>
              <a:xfrm>
                <a:off x="4764547" y="3356731"/>
                <a:ext cx="254558" cy="2545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橢圓 45"/>
              <p:cNvSpPr/>
              <p:nvPr/>
            </p:nvSpPr>
            <p:spPr>
              <a:xfrm>
                <a:off x="3594132" y="331828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cxnSp>
            <p:nvCxnSpPr>
              <p:cNvPr id="36" name="直線接點 46"/>
              <p:cNvCxnSpPr>
                <a:stCxn id="35" idx="7"/>
                <a:endCxn id="35" idx="3"/>
              </p:cNvCxnSpPr>
              <p:nvPr/>
            </p:nvCxnSpPr>
            <p:spPr>
              <a:xfrm flipH="1">
                <a:off x="3646853" y="3371003"/>
                <a:ext cx="254558" cy="2545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51"/>
              <p:cNvCxnSpPr>
                <a:stCxn id="35" idx="1"/>
                <a:endCxn id="35" idx="5"/>
              </p:cNvCxnSpPr>
              <p:nvPr/>
            </p:nvCxnSpPr>
            <p:spPr>
              <a:xfrm>
                <a:off x="3646853" y="3371003"/>
                <a:ext cx="254558" cy="2545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42"/>
              <p:cNvCxnSpPr>
                <a:stCxn id="17" idx="0"/>
                <a:endCxn id="30" idx="3"/>
              </p:cNvCxnSpPr>
              <p:nvPr/>
            </p:nvCxnSpPr>
            <p:spPr>
              <a:xfrm flipV="1">
                <a:off x="4314132" y="3611289"/>
                <a:ext cx="450415" cy="64359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44"/>
              <p:cNvCxnSpPr>
                <a:stCxn id="17" idx="0"/>
                <a:endCxn id="35" idx="5"/>
              </p:cNvCxnSpPr>
              <p:nvPr/>
            </p:nvCxnSpPr>
            <p:spPr>
              <a:xfrm flipH="1" flipV="1">
                <a:off x="3901411" y="3625561"/>
                <a:ext cx="412721" cy="62932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52"/>
              <p:cNvSpPr/>
              <p:nvPr/>
            </p:nvSpPr>
            <p:spPr>
              <a:xfrm>
                <a:off x="4984924" y="3600254"/>
                <a:ext cx="1208160" cy="668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/>
                  <a:t>Estimated noise</a:t>
                </a:r>
                <a:endParaRPr lang="zh-TW" altLang="en-US" sz="1400" dirty="0"/>
              </a:p>
            </p:txBody>
          </p:sp>
          <p:sp>
            <p:nvSpPr>
              <p:cNvPr id="41" name="矩形 54"/>
              <p:cNvSpPr/>
              <p:nvPr/>
            </p:nvSpPr>
            <p:spPr>
              <a:xfrm>
                <a:off x="7126194" y="3219941"/>
                <a:ext cx="1070104" cy="393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/>
                  <a:t>True noise</a:t>
                </a:r>
                <a:endParaRPr lang="zh-TW" altLang="en-US" sz="1400" dirty="0"/>
              </a:p>
            </p:txBody>
          </p:sp>
          <p:sp>
            <p:nvSpPr>
              <p:cNvPr id="42" name="矩形 55"/>
              <p:cNvSpPr/>
              <p:nvPr/>
            </p:nvSpPr>
            <p:spPr>
              <a:xfrm>
                <a:off x="390964" y="3296429"/>
                <a:ext cx="1210658" cy="393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/>
                  <a:t>True speech</a:t>
                </a:r>
                <a:endParaRPr lang="zh-TW" altLang="en-US" sz="1400" dirty="0"/>
              </a:p>
            </p:txBody>
          </p:sp>
          <p:sp>
            <p:nvSpPr>
              <p:cNvPr id="43" name="矩形 65"/>
              <p:cNvSpPr/>
              <p:nvPr/>
            </p:nvSpPr>
            <p:spPr>
              <a:xfrm>
                <a:off x="2895433" y="5419755"/>
                <a:ext cx="1298131" cy="393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/>
                  <a:t>Noisy speech</a:t>
                </a:r>
                <a:endParaRPr lang="zh-TW" altLang="en-US" sz="1400" dirty="0"/>
              </a:p>
            </p:txBody>
          </p:sp>
          <p:sp>
            <p:nvSpPr>
              <p:cNvPr id="44" name="矩形 66"/>
              <p:cNvSpPr/>
              <p:nvPr/>
            </p:nvSpPr>
            <p:spPr>
              <a:xfrm>
                <a:off x="5661777" y="1510904"/>
                <a:ext cx="1224166" cy="393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/>
                  <a:t>True or Fake</a:t>
                </a:r>
                <a:endParaRPr lang="zh-TW" altLang="en-US" sz="1400" dirty="0"/>
              </a:p>
            </p:txBody>
          </p:sp>
          <p:sp>
            <p:nvSpPr>
              <p:cNvPr id="45" name="矩形 67"/>
              <p:cNvSpPr/>
              <p:nvPr/>
            </p:nvSpPr>
            <p:spPr>
              <a:xfrm>
                <a:off x="1723977" y="1508223"/>
                <a:ext cx="1224166" cy="393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/>
                  <a:t>True or Fake</a:t>
                </a:r>
                <a:endParaRPr lang="zh-TW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76"/>
                  <p:cNvSpPr/>
                  <p:nvPr/>
                </p:nvSpPr>
                <p:spPr>
                  <a:xfrm>
                    <a:off x="5384070" y="4876910"/>
                    <a:ext cx="914730" cy="4719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𝑀𝑎𝑠𝑘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7" name="矩形 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4070" y="4876911"/>
                    <a:ext cx="1040769" cy="5162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矩形 2"/>
            <p:cNvSpPr/>
            <p:nvPr/>
          </p:nvSpPr>
          <p:spPr>
            <a:xfrm>
              <a:off x="7392813" y="3427483"/>
              <a:ext cx="421101" cy="351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or </a:t>
              </a:r>
              <a:endParaRPr lang="zh-TW" altLang="en-US" sz="1400" dirty="0"/>
            </a:p>
          </p:txBody>
        </p:sp>
        <p:sp>
          <p:nvSpPr>
            <p:cNvPr id="11" name="矩形 47"/>
            <p:cNvSpPr/>
            <p:nvPr/>
          </p:nvSpPr>
          <p:spPr>
            <a:xfrm>
              <a:off x="3577639" y="3401908"/>
              <a:ext cx="421101" cy="351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or 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090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(ATME)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Spectrogram comparison of (a) noisy; (b) MMSE with supervision; (c) ATME without supervision.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086895" y="2191214"/>
            <a:ext cx="8224706" cy="4154322"/>
            <a:chOff x="2086895" y="2295989"/>
            <a:chExt cx="8224706" cy="4154322"/>
          </a:xfrm>
        </p:grpSpPr>
        <p:pic>
          <p:nvPicPr>
            <p:cNvPr id="48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7" t="2542"/>
            <a:stretch/>
          </p:blipFill>
          <p:spPr>
            <a:xfrm>
              <a:off x="2086895" y="2295989"/>
              <a:ext cx="7483129" cy="3289300"/>
            </a:xfrm>
            <a:prstGeom prst="rect">
              <a:avLst/>
            </a:prstGeom>
          </p:spPr>
        </p:pic>
        <p:sp>
          <p:nvSpPr>
            <p:cNvPr id="49" name="矩形 11"/>
            <p:cNvSpPr/>
            <p:nvPr/>
          </p:nvSpPr>
          <p:spPr>
            <a:xfrm>
              <a:off x="2921917" y="5803980"/>
              <a:ext cx="6501484" cy="646331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The proposed adversarial training mask estimation can capture speech/noise signals without supervised data.</a:t>
              </a:r>
            </a:p>
          </p:txBody>
        </p:sp>
        <p:sp>
          <p:nvSpPr>
            <p:cNvPr id="50" name="矩形 2"/>
            <p:cNvSpPr/>
            <p:nvPr/>
          </p:nvSpPr>
          <p:spPr>
            <a:xfrm>
              <a:off x="5247775" y="3855646"/>
              <a:ext cx="140455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Speech</a:t>
              </a:r>
              <a:r>
                <a:rPr lang="zh-TW" altLang="en-US" dirty="0"/>
                <a:t> </a:t>
              </a:r>
              <a:r>
                <a:rPr lang="en-US" altLang="zh-TW" dirty="0"/>
                <a:t>mask</a:t>
              </a:r>
              <a:endParaRPr lang="zh-TW" altLang="en-US" dirty="0"/>
            </a:p>
          </p:txBody>
        </p:sp>
        <p:sp>
          <p:nvSpPr>
            <p:cNvPr id="51" name="矩形 7"/>
            <p:cNvSpPr/>
            <p:nvPr/>
          </p:nvSpPr>
          <p:spPr>
            <a:xfrm>
              <a:off x="7757520" y="3855646"/>
              <a:ext cx="12554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Noise</a:t>
              </a:r>
              <a:r>
                <a:rPr lang="zh-TW" altLang="en-US" dirty="0"/>
                <a:t> </a:t>
              </a:r>
              <a:r>
                <a:rPr lang="en-US" altLang="zh-TW" dirty="0"/>
                <a:t>mask</a:t>
              </a:r>
              <a:endParaRPr lang="zh-TW" altLang="en-US" dirty="0"/>
            </a:p>
          </p:txBody>
        </p:sp>
        <p:sp>
          <p:nvSpPr>
            <p:cNvPr id="52" name="矩形 3"/>
            <p:cNvSpPr/>
            <p:nvPr/>
          </p:nvSpPr>
          <p:spPr>
            <a:xfrm>
              <a:off x="7200473" y="2373331"/>
              <a:ext cx="2448025" cy="3277457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"/>
                <p:cNvSpPr/>
                <p:nvPr/>
              </p:nvSpPr>
              <p:spPr>
                <a:xfrm>
                  <a:off x="9609870" y="3804318"/>
                  <a:ext cx="701731" cy="471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9870" y="3804318"/>
                  <a:ext cx="701731" cy="471989"/>
                </a:xfrm>
                <a:prstGeom prst="rect">
                  <a:avLst/>
                </a:prstGeom>
                <a:blipFill>
                  <a:blip r:embed="rId4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528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4579-D2C3-2347-B854-2E6F4104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Data Science Center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F4A-AC23-C540-ABA7-A5E72095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Learn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Vision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NLP 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GANs Application for Speech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Reproduction of Some Models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Practice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Realistic Image Generation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Image to Image Translation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Password Cracking 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Text to Speech 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75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(ATME)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2400" b="1">
                    <a:solidFill>
                      <a:srgbClr val="0070C0"/>
                    </a:solidFill>
                  </a:rPr>
                  <a:t>Mask-based beamformer for robust ASR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altLang="zh-TW" sz="2000" dirty="0"/>
                  <a:t>The estimated mask parameters are used to compute spatial covariance </a:t>
                </a:r>
                <a:r>
                  <a:rPr lang="zh-TW" altLang="en-US" sz="2000" dirty="0"/>
                  <a:t> </a:t>
                </a:r>
                <a:br>
                  <a:rPr lang="en-US" altLang="zh-TW" sz="2000" dirty="0"/>
                </a:br>
                <a:r>
                  <a:rPr lang="zh-TW" altLang="en-US" sz="2000" dirty="0"/>
                  <a:t> </a:t>
                </a:r>
                <a:r>
                  <a:rPr lang="en-US" altLang="zh-TW" sz="2000" dirty="0"/>
                  <a:t>matrix for MVDR </a:t>
                </a:r>
                <a:r>
                  <a:rPr lang="en-US" altLang="zh-TW" sz="2000" dirty="0" err="1"/>
                  <a:t>beamformer</a:t>
                </a:r>
                <a:r>
                  <a:rPr lang="en-US" altLang="zh-TW" sz="2000" dirty="0"/>
                  <a:t>.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,  </a:t>
                </a:r>
                <a:r>
                  <a:rPr lang="en-US" altLang="zh-TW" sz="2000" dirty="0"/>
                  <a:t>where</a:t>
                </a:r>
                <a:r>
                  <a:rPr lang="en-US" altLang="zh-TW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is the enhanced signal,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denotes the </a:t>
                </a:r>
                <a:br>
                  <a:rPr lang="en-US" altLang="zh-TW" sz="2000" dirty="0"/>
                </a:br>
                <a:r>
                  <a:rPr lang="zh-TW" altLang="en-US" sz="2000" dirty="0"/>
                  <a:t> </a:t>
                </a:r>
                <a:r>
                  <a:rPr lang="en-US" altLang="zh-TW" sz="2000" dirty="0"/>
                  <a:t>observation of </a:t>
                </a:r>
                <a:r>
                  <a:rPr lang="en-US" altLang="zh-TW" sz="2000" i="1" dirty="0"/>
                  <a:t>M </a:t>
                </a:r>
                <a:r>
                  <a:rPr lang="en-US" altLang="zh-TW" sz="2000" dirty="0"/>
                  <a:t>microphones,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2000" dirty="0"/>
                  <a:t> are frequency and time indices</a:t>
                </a:r>
                <a:r>
                  <a:rPr lang="en-US" altLang="zh-TW" sz="2000" dirty="0"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0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000" b="1" dirty="0"/>
                  <a:t> </a:t>
                </a:r>
                <a:r>
                  <a:rPr lang="en-US" altLang="zh-TW" sz="2000" dirty="0"/>
                  <a:t>denotes the </a:t>
                </a:r>
                <a:r>
                  <a:rPr lang="en-US" altLang="zh-TW" sz="2000" dirty="0" err="1"/>
                  <a:t>beamformer</a:t>
                </a:r>
                <a:r>
                  <a:rPr lang="en-US" altLang="zh-TW" sz="2000" dirty="0"/>
                  <a:t> coefficient. 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zh-TW" altLang="en-US" sz="2000" dirty="0"/>
                  <a:t> </a:t>
                </a:r>
                <a:r>
                  <a:rPr lang="en-US" altLang="zh-TW" sz="2000" dirty="0"/>
                  <a:t>The MVDR solves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0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000" dirty="0"/>
                  <a:t>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0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TW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TW" sz="2000" b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bSup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TW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zh-TW" altLang="en-US" sz="2000" dirty="0"/>
                  <a:t> </a:t>
                </a:r>
                <a:r>
                  <a:rPr lang="en-US" altLang="zh-TW" sz="2000" dirty="0"/>
                  <a:t>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000" dirty="0"/>
                  <a:t>, the spatial covariance matrix of the target signal,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d>
                          <m:d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TW" sz="2000" dirty="0"/>
                  <a:t>, is </a:t>
                </a:r>
                <a:br>
                  <a:rPr lang="en-US" altLang="zh-TW" sz="2000" dirty="0"/>
                </a:br>
                <a:r>
                  <a:rPr lang="zh-TW" altLang="en-US" sz="2000" dirty="0"/>
                  <a:t> </a:t>
                </a:r>
                <a:r>
                  <a:rPr lang="en-US" altLang="zh-TW" sz="2000" dirty="0"/>
                  <a:t>computed by :</a:t>
                </a:r>
                <a:r>
                  <a:rPr lang="zh-TW" alt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d>
                          <m:d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bSup>
                    <m:r>
                      <a:rPr lang="en-US" altLang="zh-TW" sz="20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d>
                          <m:d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TW" altLang="en-US" sz="2000" dirty="0"/>
                  <a:t>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d>
                          <m:d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TW" sz="2000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d>
                          <m:d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TW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TW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TW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altLang="zh-TW" sz="2000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TW" sz="2000" dirty="0"/>
                  <a:t> was computed by AT.</a:t>
                </a:r>
              </a:p>
              <a:p>
                <a:pPr>
                  <a:buFont typeface="Wingdings" pitchFamily="2" charset="2"/>
                  <a:buChar char="§"/>
                </a:pPr>
                <a:endParaRPr lang="zh-TW" alt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219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(ATME)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WERs (%) for the development and evaluation sets.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47775" y="2759840"/>
            <a:ext cx="9544049" cy="2964935"/>
            <a:chOff x="1247775" y="2759840"/>
            <a:chExt cx="9544049" cy="2964935"/>
          </a:xfrm>
        </p:grpSpPr>
        <p:pic>
          <p:nvPicPr>
            <p:cNvPr id="5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" b="-1"/>
            <a:stretch/>
          </p:blipFill>
          <p:spPr>
            <a:xfrm>
              <a:off x="1247775" y="2759840"/>
              <a:ext cx="9544049" cy="1666111"/>
            </a:xfrm>
            <a:prstGeom prst="rect">
              <a:avLst/>
            </a:prstGeom>
          </p:spPr>
        </p:pic>
        <p:sp>
          <p:nvSpPr>
            <p:cNvPr id="6" name="矩形 12"/>
            <p:cNvSpPr/>
            <p:nvPr/>
          </p:nvSpPr>
          <p:spPr>
            <a:xfrm>
              <a:off x="2093041" y="4955334"/>
              <a:ext cx="7721170" cy="769441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2200" dirty="0"/>
                <a:t>1. ATME provides significant improvements over Unprocessed. </a:t>
              </a:r>
            </a:p>
            <a:p>
              <a:endParaRPr lang="zh-TW" altLang="en-US" sz="2200" dirty="0"/>
            </a:p>
          </p:txBody>
        </p:sp>
        <p:grpSp>
          <p:nvGrpSpPr>
            <p:cNvPr id="7" name="群組 4"/>
            <p:cNvGrpSpPr/>
            <p:nvPr/>
          </p:nvGrpSpPr>
          <p:grpSpPr>
            <a:xfrm>
              <a:off x="1672928" y="3417610"/>
              <a:ext cx="8855372" cy="600209"/>
              <a:chOff x="148928" y="3417609"/>
              <a:chExt cx="8855372" cy="600209"/>
            </a:xfrm>
          </p:grpSpPr>
          <p:sp>
            <p:nvSpPr>
              <p:cNvPr id="12" name="矩形 11"/>
              <p:cNvSpPr/>
              <p:nvPr/>
            </p:nvSpPr>
            <p:spPr>
              <a:xfrm flipV="1">
                <a:off x="180104" y="3743888"/>
                <a:ext cx="8824196" cy="273930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3"/>
              <p:cNvSpPr/>
              <p:nvPr/>
            </p:nvSpPr>
            <p:spPr>
              <a:xfrm flipV="1">
                <a:off x="148928" y="3417609"/>
                <a:ext cx="8855371" cy="298570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矩形 1"/>
            <p:cNvSpPr/>
            <p:nvPr/>
          </p:nvSpPr>
          <p:spPr>
            <a:xfrm>
              <a:off x="2093041" y="5288477"/>
              <a:ext cx="783542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200" dirty="0"/>
                <a:t>2. Unsupervised ATME slightly underperforms supervised MMSE.</a:t>
              </a:r>
              <a:endParaRPr lang="zh-TW" altLang="en-US" sz="2200" dirty="0"/>
            </a:p>
          </p:txBody>
        </p:sp>
        <p:grpSp>
          <p:nvGrpSpPr>
            <p:cNvPr id="9" name="群組 2"/>
            <p:cNvGrpSpPr/>
            <p:nvPr/>
          </p:nvGrpSpPr>
          <p:grpSpPr>
            <a:xfrm>
              <a:off x="1667156" y="3759262"/>
              <a:ext cx="8855371" cy="562954"/>
              <a:chOff x="159323" y="6327741"/>
              <a:chExt cx="8855371" cy="562954"/>
            </a:xfrm>
          </p:grpSpPr>
          <p:sp>
            <p:nvSpPr>
              <p:cNvPr id="10" name="矩形 14"/>
              <p:cNvSpPr/>
              <p:nvPr/>
            </p:nvSpPr>
            <p:spPr>
              <a:xfrm flipV="1">
                <a:off x="159323" y="6592125"/>
                <a:ext cx="8855371" cy="298570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5"/>
              <p:cNvSpPr/>
              <p:nvPr/>
            </p:nvSpPr>
            <p:spPr>
              <a:xfrm flipV="1">
                <a:off x="178369" y="6327741"/>
                <a:ext cx="8824196" cy="273930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636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(AFT)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>
                <a:solidFill>
                  <a:srgbClr val="0070C0"/>
                </a:solidFill>
              </a:rPr>
              <a:t>Cycle-GAN-based acoustic feature transformation</a:t>
            </a:r>
            <a:r>
              <a:rPr lang="zh-TW" altLang="en-US" sz="2400" b="1">
                <a:solidFill>
                  <a:srgbClr val="0070C0"/>
                </a:solidFill>
              </a:rPr>
              <a:t> </a:t>
            </a:r>
            <a:r>
              <a:rPr lang="en-US" altLang="zh-TW" sz="2400" b="1">
                <a:solidFill>
                  <a:srgbClr val="0070C0"/>
                </a:solidFill>
              </a:rPr>
              <a:t>(AFT) </a:t>
            </a:r>
            <a:r>
              <a:rPr lang="en-US" altLang="zh-TW" sz="1800">
                <a:solidFill>
                  <a:srgbClr val="0000FF"/>
                </a:solidFill>
              </a:rPr>
              <a:t>[Mimura et al., ASRU 2017]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457449" y="2285999"/>
            <a:ext cx="7019925" cy="4171508"/>
            <a:chOff x="1797359" y="1824654"/>
            <a:chExt cx="7952314" cy="4947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67"/>
                <p:cNvSpPr/>
                <p:nvPr/>
              </p:nvSpPr>
              <p:spPr>
                <a:xfrm>
                  <a:off x="4243407" y="2654682"/>
                  <a:ext cx="821142" cy="7118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407" y="2654682"/>
                  <a:ext cx="821142" cy="7118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右 14"/>
            <p:cNvSpPr/>
            <p:nvPr/>
          </p:nvSpPr>
          <p:spPr>
            <a:xfrm>
              <a:off x="3868498" y="2876626"/>
              <a:ext cx="342534" cy="2775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7" name="箭號: 向右 15"/>
            <p:cNvSpPr/>
            <p:nvPr/>
          </p:nvSpPr>
          <p:spPr>
            <a:xfrm>
              <a:off x="5133688" y="2876626"/>
              <a:ext cx="342534" cy="2775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6"/>
                <p:cNvSpPr/>
                <p:nvPr/>
              </p:nvSpPr>
              <p:spPr>
                <a:xfrm>
                  <a:off x="6998823" y="2650611"/>
                  <a:ext cx="821142" cy="71180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823" y="2650611"/>
                  <a:ext cx="821142" cy="7118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箭號: 向右 20"/>
            <p:cNvSpPr/>
            <p:nvPr/>
          </p:nvSpPr>
          <p:spPr>
            <a:xfrm>
              <a:off x="6624587" y="2894424"/>
              <a:ext cx="342534" cy="2775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0" name="箭號: 向右 21"/>
            <p:cNvSpPr/>
            <p:nvPr/>
          </p:nvSpPr>
          <p:spPr>
            <a:xfrm>
              <a:off x="7889777" y="2894424"/>
              <a:ext cx="342534" cy="2775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" name="文字方塊 79"/>
            <p:cNvSpPr txBox="1"/>
            <p:nvPr/>
          </p:nvSpPr>
          <p:spPr>
            <a:xfrm>
              <a:off x="5045664" y="1824654"/>
              <a:ext cx="2021928" cy="40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接點 80"/>
            <p:cNvCxnSpPr>
              <a:cxnSpLocks/>
            </p:cNvCxnSpPr>
            <p:nvPr/>
          </p:nvCxnSpPr>
          <p:spPr>
            <a:xfrm>
              <a:off x="3301453" y="2189941"/>
              <a:ext cx="54888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81"/>
            <p:cNvCxnSpPr>
              <a:cxnSpLocks/>
            </p:cNvCxnSpPr>
            <p:nvPr/>
          </p:nvCxnSpPr>
          <p:spPr>
            <a:xfrm>
              <a:off x="3296055" y="2218311"/>
              <a:ext cx="0" cy="35290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82"/>
            <p:cNvCxnSpPr>
              <a:cxnSpLocks/>
            </p:cNvCxnSpPr>
            <p:nvPr/>
          </p:nvCxnSpPr>
          <p:spPr>
            <a:xfrm>
              <a:off x="8799005" y="2196081"/>
              <a:ext cx="0" cy="35290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06"/>
                <p:cNvSpPr/>
                <p:nvPr/>
              </p:nvSpPr>
              <p:spPr>
                <a:xfrm>
                  <a:off x="6361165" y="3541336"/>
                  <a:ext cx="624079" cy="62441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07" name="矩形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1165" y="3541336"/>
                  <a:ext cx="624079" cy="6244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箭號: 向右 44"/>
            <p:cNvSpPr/>
            <p:nvPr/>
          </p:nvSpPr>
          <p:spPr>
            <a:xfrm>
              <a:off x="6990987" y="3733574"/>
              <a:ext cx="342534" cy="2775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7" name="箭號: 向右 45"/>
            <p:cNvSpPr/>
            <p:nvPr/>
          </p:nvSpPr>
          <p:spPr>
            <a:xfrm rot="1874375">
              <a:off x="6020774" y="3292964"/>
              <a:ext cx="342534" cy="2775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8" name="文字方塊 112"/>
            <p:cNvSpPr txBox="1"/>
            <p:nvPr/>
          </p:nvSpPr>
          <p:spPr>
            <a:xfrm>
              <a:off x="7320901" y="3536122"/>
              <a:ext cx="2058532" cy="69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Scalar: belongs to domain </a:t>
              </a:r>
              <a:r>
                <a:rPr lang="en-US" altLang="zh-TW" sz="1600" i="1" dirty="0"/>
                <a:t>T</a:t>
              </a:r>
              <a:r>
                <a:rPr lang="en-US" altLang="zh-TW" sz="1600" dirty="0"/>
                <a:t> or not</a:t>
              </a:r>
              <a:endParaRPr lang="zh-TW" altLang="en-US" sz="1600" dirty="0"/>
            </a:p>
          </p:txBody>
        </p:sp>
        <p:pic>
          <p:nvPicPr>
            <p:cNvPr id="19" name="圖片 115"/>
            <p:cNvPicPr>
              <a:picLocks noChangeAspect="1"/>
            </p:cNvPicPr>
            <p:nvPr/>
          </p:nvPicPr>
          <p:blipFill rotWithShape="1">
            <a:blip r:embed="rId6"/>
            <a:srcRect l="12557" t="6618" r="9466" b="11093"/>
            <a:stretch/>
          </p:blipFill>
          <p:spPr>
            <a:xfrm>
              <a:off x="8335288" y="2589236"/>
              <a:ext cx="954697" cy="724079"/>
            </a:xfrm>
            <a:prstGeom prst="rect">
              <a:avLst/>
            </a:prstGeom>
          </p:spPr>
        </p:pic>
        <p:pic>
          <p:nvPicPr>
            <p:cNvPr id="20" name="圖片 116"/>
            <p:cNvPicPr>
              <a:picLocks noChangeAspect="1"/>
            </p:cNvPicPr>
            <p:nvPr/>
          </p:nvPicPr>
          <p:blipFill rotWithShape="1">
            <a:blip r:embed="rId6"/>
            <a:srcRect l="12557" t="6618" r="9466" b="11093"/>
            <a:stretch/>
          </p:blipFill>
          <p:spPr>
            <a:xfrm>
              <a:off x="2802680" y="2589236"/>
              <a:ext cx="954697" cy="724079"/>
            </a:xfrm>
            <a:prstGeom prst="rect">
              <a:avLst/>
            </a:prstGeom>
          </p:spPr>
        </p:pic>
        <p:pic>
          <p:nvPicPr>
            <p:cNvPr id="21" name="圖片 119"/>
            <p:cNvPicPr>
              <a:picLocks noChangeAspect="1"/>
            </p:cNvPicPr>
            <p:nvPr/>
          </p:nvPicPr>
          <p:blipFill rotWithShape="1">
            <a:blip r:embed="rId7"/>
            <a:srcRect l="12986" t="7273" r="9381" b="11619"/>
            <a:stretch/>
          </p:blipFill>
          <p:spPr>
            <a:xfrm>
              <a:off x="5594344" y="2589236"/>
              <a:ext cx="940703" cy="729825"/>
            </a:xfrm>
            <a:prstGeom prst="rect">
              <a:avLst/>
            </a:prstGeom>
          </p:spPr>
        </p:pic>
        <p:grpSp>
          <p:nvGrpSpPr>
            <p:cNvPr id="22" name="群組 3"/>
            <p:cNvGrpSpPr/>
            <p:nvPr/>
          </p:nvGrpSpPr>
          <p:grpSpPr>
            <a:xfrm>
              <a:off x="2530262" y="3554361"/>
              <a:ext cx="6741290" cy="2415998"/>
              <a:chOff x="1006262" y="3554361"/>
              <a:chExt cx="6741290" cy="2415998"/>
            </a:xfrm>
          </p:grpSpPr>
          <p:sp>
            <p:nvSpPr>
              <p:cNvPr id="32" name="箭號: 向右 50"/>
              <p:cNvSpPr/>
              <p:nvPr/>
            </p:nvSpPr>
            <p:spPr>
              <a:xfrm flipH="1">
                <a:off x="3256486" y="3810522"/>
                <a:ext cx="342534" cy="27752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grpSp>
            <p:nvGrpSpPr>
              <p:cNvPr id="33" name="群組 2"/>
              <p:cNvGrpSpPr/>
              <p:nvPr/>
            </p:nvGrpSpPr>
            <p:grpSpPr>
              <a:xfrm>
                <a:off x="1006262" y="3554361"/>
                <a:ext cx="6741290" cy="2415998"/>
                <a:chOff x="1006262" y="3554361"/>
                <a:chExt cx="6741290" cy="241599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矩形 86"/>
                    <p:cNvSpPr/>
                    <p:nvPr/>
                  </p:nvSpPr>
                  <p:spPr>
                    <a:xfrm>
                      <a:off x="2724960" y="4441738"/>
                      <a:ext cx="821142" cy="71180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87" name="矩形 8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4960" y="4441738"/>
                      <a:ext cx="821142" cy="71180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5" name="箭號: 向右 31"/>
                <p:cNvSpPr/>
                <p:nvPr/>
              </p:nvSpPr>
              <p:spPr>
                <a:xfrm>
                  <a:off x="2350722" y="4685553"/>
                  <a:ext cx="342534" cy="27752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36" name="箭號: 向右 32"/>
                <p:cNvSpPr/>
                <p:nvPr/>
              </p:nvSpPr>
              <p:spPr>
                <a:xfrm>
                  <a:off x="3615912" y="4685553"/>
                  <a:ext cx="342534" cy="27752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矩形 98"/>
                    <p:cNvSpPr/>
                    <p:nvPr/>
                  </p:nvSpPr>
                  <p:spPr>
                    <a:xfrm>
                      <a:off x="5475495" y="4496650"/>
                      <a:ext cx="821142" cy="71180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99" name="矩形 9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75495" y="4496650"/>
                      <a:ext cx="821142" cy="7118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箭號: 向右 34"/>
                <p:cNvSpPr/>
                <p:nvPr/>
              </p:nvSpPr>
              <p:spPr>
                <a:xfrm>
                  <a:off x="5100587" y="4718597"/>
                  <a:ext cx="342534" cy="27752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39" name="箭號: 向右 35"/>
                <p:cNvSpPr/>
                <p:nvPr/>
              </p:nvSpPr>
              <p:spPr>
                <a:xfrm>
                  <a:off x="6365777" y="4718597"/>
                  <a:ext cx="342534" cy="27752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cxnSp>
              <p:nvCxnSpPr>
                <p:cNvPr id="40" name="直線接點 102"/>
                <p:cNvCxnSpPr>
                  <a:cxnSpLocks/>
                </p:cNvCxnSpPr>
                <p:nvPr/>
              </p:nvCxnSpPr>
              <p:spPr>
                <a:xfrm>
                  <a:off x="1777452" y="5662624"/>
                  <a:ext cx="5488868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文字方塊 103"/>
                <p:cNvSpPr txBox="1"/>
                <p:nvPr/>
              </p:nvSpPr>
              <p:spPr>
                <a:xfrm>
                  <a:off x="3455213" y="5568853"/>
                  <a:ext cx="2021928" cy="4015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dirty="0">
                      <a:solidFill>
                        <a:srgbClr val="FF0000"/>
                      </a:solidFill>
                    </a:rPr>
                    <a:t>as close as possible</a:t>
                  </a:r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2" name="直線接點 104"/>
                <p:cNvCxnSpPr>
                  <a:cxnSpLocks/>
                </p:cNvCxnSpPr>
                <p:nvPr/>
              </p:nvCxnSpPr>
              <p:spPr>
                <a:xfrm flipV="1">
                  <a:off x="1809556" y="5284175"/>
                  <a:ext cx="0" cy="352904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105"/>
                <p:cNvCxnSpPr>
                  <a:cxnSpLocks/>
                </p:cNvCxnSpPr>
                <p:nvPr/>
              </p:nvCxnSpPr>
              <p:spPr>
                <a:xfrm flipV="1">
                  <a:off x="7225260" y="5284175"/>
                  <a:ext cx="0" cy="352904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矩形 109"/>
                    <p:cNvSpPr/>
                    <p:nvPr/>
                  </p:nvSpPr>
                  <p:spPr>
                    <a:xfrm>
                      <a:off x="3615912" y="3650541"/>
                      <a:ext cx="624079" cy="62441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110" name="矩形 10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15912" y="3650541"/>
                      <a:ext cx="624079" cy="62441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箭號: 向右 48"/>
                <p:cNvSpPr/>
                <p:nvPr/>
              </p:nvSpPr>
              <p:spPr>
                <a:xfrm rot="13132344">
                  <a:off x="4210836" y="4122898"/>
                  <a:ext cx="342534" cy="27752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46" name="文字方塊 113"/>
                <p:cNvSpPr txBox="1"/>
                <p:nvPr/>
              </p:nvSpPr>
              <p:spPr>
                <a:xfrm>
                  <a:off x="1006262" y="3554361"/>
                  <a:ext cx="2465978" cy="693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dirty="0"/>
                    <a:t>Scalar: belongs to domain </a:t>
                  </a:r>
                  <a:r>
                    <a:rPr lang="en-US" altLang="zh-TW" sz="1600" i="1" dirty="0"/>
                    <a:t>S</a:t>
                  </a:r>
                  <a:r>
                    <a:rPr lang="en-US" altLang="zh-TW" sz="1600" dirty="0"/>
                    <a:t> or not</a:t>
                  </a:r>
                  <a:endParaRPr lang="zh-TW" altLang="en-US" sz="1600" dirty="0"/>
                </a:p>
              </p:txBody>
            </p:sp>
            <p:pic>
              <p:nvPicPr>
                <p:cNvPr id="47" name="圖片 117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2248" t="6909" r="9440" b="11196"/>
                <a:stretch/>
              </p:blipFill>
              <p:spPr>
                <a:xfrm>
                  <a:off x="1333868" y="4441739"/>
                  <a:ext cx="940703" cy="733685"/>
                </a:xfrm>
                <a:prstGeom prst="rect">
                  <a:avLst/>
                </a:prstGeom>
              </p:spPr>
            </p:pic>
            <p:pic>
              <p:nvPicPr>
                <p:cNvPr id="48" name="圖片 118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2248" t="6909" r="9440" b="11196"/>
                <a:stretch/>
              </p:blipFill>
              <p:spPr>
                <a:xfrm>
                  <a:off x="6806849" y="4409537"/>
                  <a:ext cx="940703" cy="733685"/>
                </a:xfrm>
                <a:prstGeom prst="rect">
                  <a:avLst/>
                </a:prstGeom>
              </p:spPr>
            </p:pic>
            <p:pic>
              <p:nvPicPr>
                <p:cNvPr id="49" name="圖片 120"/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12706" t="7735" r="9348" b="10645"/>
                <a:stretch/>
              </p:blipFill>
              <p:spPr>
                <a:xfrm>
                  <a:off x="4080093" y="4444456"/>
                  <a:ext cx="930952" cy="746790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矩形 40"/>
            <p:cNvSpPr/>
            <p:nvPr/>
          </p:nvSpPr>
          <p:spPr>
            <a:xfrm>
              <a:off x="1797359" y="5999222"/>
              <a:ext cx="7952314" cy="772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41"/>
                <p:cNvSpPr/>
                <p:nvPr/>
              </p:nvSpPr>
              <p:spPr>
                <a:xfrm>
                  <a:off x="2228966" y="6076977"/>
                  <a:ext cx="7399859" cy="4640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𝐹𝑢𝑙𝑙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＋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＋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𝐶𝑦𝑐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TW" i="1" dirty="0"/>
                </a:p>
              </p:txBody>
            </p:sp>
          </mc:Choice>
          <mc:Fallback xmlns="">
            <p:sp>
              <p:nvSpPr>
                <p:cNvPr id="24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966" y="6076977"/>
                  <a:ext cx="7399859" cy="464014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t="-6250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群組 4"/>
            <p:cNvGrpSpPr/>
            <p:nvPr/>
          </p:nvGrpSpPr>
          <p:grpSpPr>
            <a:xfrm>
              <a:off x="2347656" y="2231487"/>
              <a:ext cx="7302726" cy="3321146"/>
              <a:chOff x="823656" y="2231487"/>
              <a:chExt cx="7302726" cy="3321146"/>
            </a:xfrm>
          </p:grpSpPr>
          <p:sp>
            <p:nvSpPr>
              <p:cNvPr id="26" name="文字方塊 1"/>
              <p:cNvSpPr txBox="1"/>
              <p:nvPr/>
            </p:nvSpPr>
            <p:spPr>
              <a:xfrm>
                <a:off x="823656" y="5099510"/>
                <a:ext cx="727964" cy="40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C00000"/>
                    </a:solidFill>
                  </a:rPr>
                  <a:t>Noisy</a:t>
                </a:r>
                <a:endParaRPr lang="zh-TW" alt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文字方塊 43"/>
              <p:cNvSpPr txBox="1"/>
              <p:nvPr/>
            </p:nvSpPr>
            <p:spPr>
              <a:xfrm>
                <a:off x="4026142" y="5151127"/>
                <a:ext cx="1187972" cy="40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2060"/>
                    </a:solidFill>
                  </a:rPr>
                  <a:t>Enhanced </a:t>
                </a:r>
                <a:endParaRPr lang="zh-TW" altLang="en-US" sz="16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8" name="文字方塊 44"/>
              <p:cNvSpPr txBox="1"/>
              <p:nvPr/>
            </p:nvSpPr>
            <p:spPr>
              <a:xfrm>
                <a:off x="7398418" y="5112241"/>
                <a:ext cx="727964" cy="40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C00000"/>
                    </a:solidFill>
                  </a:rPr>
                  <a:t>Noisy</a:t>
                </a:r>
                <a:endParaRPr lang="zh-TW" alt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9" name="文字方塊 45"/>
              <p:cNvSpPr txBox="1"/>
              <p:nvPr/>
            </p:nvSpPr>
            <p:spPr>
              <a:xfrm>
                <a:off x="919913" y="2235575"/>
                <a:ext cx="733993" cy="40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2060"/>
                    </a:solidFill>
                  </a:rPr>
                  <a:t>Clean</a:t>
                </a:r>
                <a:endParaRPr lang="zh-TW" altLang="en-US" sz="16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文字方塊 46"/>
              <p:cNvSpPr txBox="1"/>
              <p:nvPr/>
            </p:nvSpPr>
            <p:spPr>
              <a:xfrm>
                <a:off x="3952222" y="2231487"/>
                <a:ext cx="1170030" cy="40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C00000"/>
                    </a:solidFill>
                  </a:rPr>
                  <a:t>Syn. Noisy</a:t>
                </a:r>
                <a:endParaRPr lang="zh-TW" alt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文字方塊 47"/>
              <p:cNvSpPr txBox="1"/>
              <p:nvPr/>
            </p:nvSpPr>
            <p:spPr>
              <a:xfrm>
                <a:off x="7380558" y="2250884"/>
                <a:ext cx="733993" cy="40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2060"/>
                    </a:solidFill>
                  </a:rPr>
                  <a:t>Clean</a:t>
                </a:r>
                <a:endParaRPr lang="zh-TW" altLang="en-US" sz="1600" dirty="0">
                  <a:solidFill>
                    <a:srgbClr val="00206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9318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(AFT)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ASR results on noise robustness and style adaptation</a:t>
            </a:r>
            <a:endParaRPr lang="en-US" altLang="zh-TW" sz="2400" b="1" dirty="0">
              <a:solidFill>
                <a:srgbClr val="0070C0"/>
              </a:solidFill>
            </a:endParaRPr>
          </a:p>
        </p:txBody>
      </p:sp>
      <p:pic>
        <p:nvPicPr>
          <p:cNvPr id="51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7"/>
          <a:stretch/>
        </p:blipFill>
        <p:spPr>
          <a:xfrm>
            <a:off x="1593782" y="2758926"/>
            <a:ext cx="4521837" cy="1266886"/>
          </a:xfrm>
          <a:prstGeom prst="rect">
            <a:avLst/>
          </a:prstGeom>
        </p:spPr>
      </p:pic>
      <p:pic>
        <p:nvPicPr>
          <p:cNvPr id="52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9"/>
          <a:stretch/>
        </p:blipFill>
        <p:spPr>
          <a:xfrm>
            <a:off x="6219781" y="2785250"/>
            <a:ext cx="4354222" cy="1240562"/>
          </a:xfrm>
          <a:prstGeom prst="rect">
            <a:avLst/>
          </a:prstGeom>
        </p:spPr>
      </p:pic>
      <p:sp>
        <p:nvSpPr>
          <p:cNvPr id="53" name="矩形 9"/>
          <p:cNvSpPr/>
          <p:nvPr/>
        </p:nvSpPr>
        <p:spPr>
          <a:xfrm>
            <a:off x="1638300" y="2379841"/>
            <a:ext cx="4391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/>
              <a:t>Noise robust ASR</a:t>
            </a:r>
            <a:endParaRPr lang="zh-TW" altLang="en-US" sz="1400" dirty="0"/>
          </a:p>
          <a:p>
            <a:endParaRPr lang="zh-TW" altLang="en-US" sz="1400" dirty="0"/>
          </a:p>
        </p:txBody>
      </p:sp>
      <p:sp>
        <p:nvSpPr>
          <p:cNvPr id="54" name="矩形 10"/>
          <p:cNvSpPr/>
          <p:nvPr/>
        </p:nvSpPr>
        <p:spPr>
          <a:xfrm>
            <a:off x="6318664" y="2376999"/>
            <a:ext cx="4088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/>
              <a:t>Speaker </a:t>
            </a:r>
            <a:r>
              <a:rPr lang="en-US" altLang="zh-TW" sz="1400" dirty="0"/>
              <a:t>style adaptation.</a:t>
            </a:r>
            <a:endParaRPr lang="zh-TW" altLang="en-US" sz="1400" dirty="0"/>
          </a:p>
          <a:p>
            <a:pPr algn="ctr"/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13"/>
              <p:cNvSpPr/>
              <p:nvPr/>
            </p:nvSpPr>
            <p:spPr>
              <a:xfrm>
                <a:off x="2193924" y="4850247"/>
                <a:ext cx="7670801" cy="1077218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sz="1600" dirty="0"/>
                  <a:t> can transform acoustic features and effectively improve </a:t>
                </a:r>
                <a:br>
                  <a:rPr lang="en-US" altLang="zh-TW" sz="1600" dirty="0"/>
                </a:br>
                <a:r>
                  <a:rPr lang="en-US" altLang="zh-TW" sz="1600" dirty="0"/>
                  <a:t>    ASR results for both noisy and accented speech</a:t>
                </a:r>
                <a:r>
                  <a:rPr lang="en-US" altLang="zh-TW" sz="1600"/>
                  <a:t>. </a:t>
                </a:r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1600" dirty="0"/>
                  <a:t> can be used for model adaptation and effectively improve </a:t>
                </a:r>
                <a:br>
                  <a:rPr lang="en-US" altLang="zh-TW" sz="1600" dirty="0"/>
                </a:br>
                <a:r>
                  <a:rPr lang="en-US" altLang="zh-TW" sz="1600" dirty="0"/>
                  <a:t>    ASR results for noisy </a:t>
                </a:r>
                <a:r>
                  <a:rPr lang="en-US" altLang="zh-TW" sz="1600"/>
                  <a:t>speech.</a:t>
                </a:r>
                <a:endParaRPr lang="en-US" altLang="zh-TW" sz="1600" dirty="0"/>
              </a:p>
            </p:txBody>
          </p:sp>
        </mc:Choice>
        <mc:Fallback xmlns="">
          <p:sp>
            <p:nvSpPr>
              <p:cNvPr id="55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4" y="4850247"/>
                <a:ext cx="7670801" cy="1077218"/>
              </a:xfrm>
              <a:prstGeom prst="rect">
                <a:avLst/>
              </a:prstGeom>
              <a:blipFill rotWithShape="1">
                <a:blip r:embed="rId4"/>
                <a:stretch>
                  <a:fillRect l="-158" b="-494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12"/>
          <p:cNvSpPr/>
          <p:nvPr/>
        </p:nvSpPr>
        <p:spPr>
          <a:xfrm>
            <a:off x="1641866" y="3120275"/>
            <a:ext cx="4365848" cy="47989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58" name="矩形 14"/>
          <p:cNvSpPr/>
          <p:nvPr/>
        </p:nvSpPr>
        <p:spPr>
          <a:xfrm>
            <a:off x="6318664" y="3048302"/>
            <a:ext cx="4088987" cy="93091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59" name="矩形 15"/>
          <p:cNvSpPr/>
          <p:nvPr/>
        </p:nvSpPr>
        <p:spPr>
          <a:xfrm>
            <a:off x="1641865" y="3597273"/>
            <a:ext cx="4365848" cy="33149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2"/>
              <p:cNvSpPr/>
              <p:nvPr/>
            </p:nvSpPr>
            <p:spPr>
              <a:xfrm>
                <a:off x="2695830" y="4045281"/>
                <a:ext cx="12705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i="1" u="sng" dirty="0"/>
                  <a:t>S</a:t>
                </a:r>
                <a:r>
                  <a:rPr lang="en-US" altLang="zh-TW" sz="1200" u="sng" dirty="0"/>
                  <a:t>: Clean;</a:t>
                </a:r>
                <a:r>
                  <a:rPr lang="en-US" altLang="zh-TW" sz="1200" i="1" u="sng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 u="sng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200" u="sng" dirty="0"/>
                  <a:t>: Noisy</a:t>
                </a:r>
                <a:endParaRPr lang="zh-TW" altLang="en-US" sz="1200" u="sng" dirty="0"/>
              </a:p>
            </p:txBody>
          </p:sp>
        </mc:Choice>
        <mc:Fallback xmlns="">
          <p:sp>
            <p:nvSpPr>
              <p:cNvPr id="60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830" y="4045281"/>
                <a:ext cx="1270541" cy="276999"/>
              </a:xfrm>
              <a:prstGeom prst="rect">
                <a:avLst/>
              </a:prstGeom>
              <a:blipFill rotWithShape="1"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16"/>
          <p:cNvSpPr/>
          <p:nvPr/>
        </p:nvSpPr>
        <p:spPr>
          <a:xfrm>
            <a:off x="6380855" y="4064732"/>
            <a:ext cx="2792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u="sng" dirty="0"/>
              <a:t>JNAS: Read; CSJ-SPS: Spontaneous (relax);</a:t>
            </a:r>
          </a:p>
          <a:p>
            <a:r>
              <a:rPr lang="en-US" altLang="zh-TW" sz="1200" u="sng" dirty="0"/>
              <a:t>CSJ-APS: Spontaneous (formal);</a:t>
            </a:r>
            <a:endParaRPr lang="zh-TW" altLang="en-US" sz="1200" u="sng" dirty="0"/>
          </a:p>
        </p:txBody>
      </p:sp>
    </p:spTree>
    <p:extLst>
      <p:ext uri="{BB962C8B-B14F-4D97-AF65-F5344CB8AC3E}">
        <p14:creationId xmlns:p14="http://schemas.microsoft.com/office/powerpoint/2010/main" val="302114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Enhancement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Noise Adaptive Speech Enhancement (NA-SE) </a:t>
            </a:r>
            <a:br>
              <a:rPr lang="en-US" altLang="zh-TW" sz="2400">
                <a:solidFill>
                  <a:srgbClr val="0070C0"/>
                </a:solidFill>
              </a:rPr>
            </a:br>
            <a:r>
              <a:rPr lang="en-US" altLang="zh-TW" sz="2400">
                <a:solidFill>
                  <a:srgbClr val="0000FF"/>
                </a:solidFill>
              </a:rPr>
              <a:t>[Chien-Feng Liao, Yu Tsao, Hung-Yi Lee, Hsin-Min Wang., arXiv 2018]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834587" y="2807139"/>
            <a:ext cx="6499308" cy="3481922"/>
            <a:chOff x="2834587" y="2664264"/>
            <a:chExt cx="6499308" cy="3481922"/>
          </a:xfrm>
        </p:grpSpPr>
        <p:sp>
          <p:nvSpPr>
            <p:cNvPr id="6" name="圓柱 5"/>
            <p:cNvSpPr/>
            <p:nvPr/>
          </p:nvSpPr>
          <p:spPr>
            <a:xfrm>
              <a:off x="5983962" y="2664264"/>
              <a:ext cx="548164" cy="47684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N5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圓柱 6"/>
            <p:cNvSpPr/>
            <p:nvPr/>
          </p:nvSpPr>
          <p:spPr>
            <a:xfrm>
              <a:off x="6819595" y="2680353"/>
              <a:ext cx="548164" cy="47684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N5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圓柱 7"/>
            <p:cNvSpPr/>
            <p:nvPr/>
          </p:nvSpPr>
          <p:spPr>
            <a:xfrm>
              <a:off x="6433250" y="2678271"/>
              <a:ext cx="548164" cy="47684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N4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圓柱 8"/>
            <p:cNvSpPr/>
            <p:nvPr/>
          </p:nvSpPr>
          <p:spPr>
            <a:xfrm>
              <a:off x="5972131" y="2777175"/>
              <a:ext cx="548164" cy="47684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N7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柱 9"/>
            <p:cNvSpPr/>
            <p:nvPr/>
          </p:nvSpPr>
          <p:spPr>
            <a:xfrm>
              <a:off x="6806208" y="2780270"/>
              <a:ext cx="548164" cy="47684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N9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柱 10"/>
            <p:cNvSpPr/>
            <p:nvPr/>
          </p:nvSpPr>
          <p:spPr>
            <a:xfrm>
              <a:off x="6356920" y="2811202"/>
              <a:ext cx="548164" cy="47684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N10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圓柱 11"/>
            <p:cNvSpPr/>
            <p:nvPr/>
          </p:nvSpPr>
          <p:spPr>
            <a:xfrm>
              <a:off x="4389790" y="2777175"/>
              <a:ext cx="548164" cy="476848"/>
            </a:xfrm>
            <a:prstGeom prst="can">
              <a:avLst>
                <a:gd name="adj" fmla="val 16146"/>
              </a:avLst>
            </a:prstGeom>
            <a:solidFill>
              <a:srgbClr val="CAA6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N12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肘形接點 12"/>
            <p:cNvCxnSpPr/>
            <p:nvPr/>
          </p:nvCxnSpPr>
          <p:spPr>
            <a:xfrm flipV="1">
              <a:off x="4951340" y="2860240"/>
              <a:ext cx="956291" cy="155359"/>
            </a:xfrm>
            <a:prstGeom prst="bentConnector3">
              <a:avLst>
                <a:gd name="adj1" fmla="val 50000"/>
              </a:avLst>
            </a:prstGeom>
            <a:ln w="635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014284" y="3057578"/>
              <a:ext cx="8162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</a:rPr>
                <a:t>Unseen</a:t>
              </a:r>
              <a:endParaRPr lang="zh-TW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15" name="圓柱 15"/>
            <p:cNvSpPr/>
            <p:nvPr/>
          </p:nvSpPr>
          <p:spPr>
            <a:xfrm>
              <a:off x="3777126" y="2773800"/>
              <a:ext cx="548164" cy="476848"/>
            </a:xfrm>
            <a:prstGeom prst="can">
              <a:avLst>
                <a:gd name="adj" fmla="val 16146"/>
              </a:avLst>
            </a:prstGeom>
            <a:solidFill>
              <a:srgbClr val="CAA6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N11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群組 61"/>
            <p:cNvGrpSpPr/>
            <p:nvPr/>
          </p:nvGrpSpPr>
          <p:grpSpPr>
            <a:xfrm>
              <a:off x="2939476" y="3282788"/>
              <a:ext cx="6162576" cy="1700028"/>
              <a:chOff x="602520" y="1447113"/>
              <a:chExt cx="7694910" cy="2604057"/>
            </a:xfrm>
          </p:grpSpPr>
          <p:grpSp>
            <p:nvGrpSpPr>
              <p:cNvPr id="21" name="群組 63"/>
              <p:cNvGrpSpPr/>
              <p:nvPr/>
            </p:nvGrpSpPr>
            <p:grpSpPr>
              <a:xfrm>
                <a:off x="7017247" y="3668321"/>
                <a:ext cx="1017441" cy="382849"/>
                <a:chOff x="6013110" y="4870578"/>
                <a:chExt cx="1402527" cy="1667072"/>
              </a:xfrm>
            </p:grpSpPr>
            <p:sp>
              <p:nvSpPr>
                <p:cNvPr id="34" name="圓角矩形 83"/>
                <p:cNvSpPr/>
                <p:nvPr/>
              </p:nvSpPr>
              <p:spPr>
                <a:xfrm>
                  <a:off x="6013110" y="4870580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圓角矩形 84"/>
                <p:cNvSpPr/>
                <p:nvPr/>
              </p:nvSpPr>
              <p:spPr>
                <a:xfrm>
                  <a:off x="6215343" y="4870579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圓角矩形 85"/>
                <p:cNvSpPr/>
                <p:nvPr/>
              </p:nvSpPr>
              <p:spPr>
                <a:xfrm>
                  <a:off x="6451719" y="4870579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圓角矩形 87"/>
                <p:cNvSpPr/>
                <p:nvPr/>
              </p:nvSpPr>
              <p:spPr>
                <a:xfrm>
                  <a:off x="7307637" y="4870578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8" name="直線接點 88"/>
                <p:cNvCxnSpPr/>
                <p:nvPr/>
              </p:nvCxnSpPr>
              <p:spPr>
                <a:xfrm>
                  <a:off x="6788240" y="5701002"/>
                  <a:ext cx="460027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  <a:prstDash val="sysDot"/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64"/>
                  <p:cNvSpPr/>
                  <p:nvPr/>
                </p:nvSpPr>
                <p:spPr>
                  <a:xfrm>
                    <a:off x="7333439" y="3249013"/>
                    <a:ext cx="361919" cy="5657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zh-TW" altLang="en-US" b="1" dirty="0"/>
                  </a:p>
                </p:txBody>
              </p:sp>
            </mc:Choice>
            <mc:Fallback xmlns="">
              <p:sp>
                <p:nvSpPr>
                  <p:cNvPr id="65" name="矩形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3439" y="3249013"/>
                    <a:ext cx="361919" cy="4831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群組 65"/>
              <p:cNvGrpSpPr/>
              <p:nvPr/>
            </p:nvGrpSpPr>
            <p:grpSpPr>
              <a:xfrm>
                <a:off x="1890238" y="1447113"/>
                <a:ext cx="5039240" cy="1722912"/>
                <a:chOff x="1890238" y="1447113"/>
                <a:chExt cx="4187910" cy="1570856"/>
              </a:xfrm>
            </p:grpSpPr>
            <p:sp>
              <p:nvSpPr>
                <p:cNvPr id="26" name="矩形 69"/>
                <p:cNvSpPr/>
                <p:nvPr/>
              </p:nvSpPr>
              <p:spPr>
                <a:xfrm>
                  <a:off x="2534278" y="2091453"/>
                  <a:ext cx="1100329" cy="920761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i="1" dirty="0"/>
                    <a:t>E</a:t>
                  </a:r>
                  <a:endParaRPr lang="zh-TW" altLang="en-US" b="1" i="1" dirty="0"/>
                </a:p>
              </p:txBody>
            </p:sp>
            <p:sp>
              <p:nvSpPr>
                <p:cNvPr id="27" name="矩形 70"/>
                <p:cNvSpPr/>
                <p:nvPr/>
              </p:nvSpPr>
              <p:spPr>
                <a:xfrm>
                  <a:off x="4294350" y="2103316"/>
                  <a:ext cx="1139759" cy="914653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i="1" dirty="0">
                      <a:solidFill>
                        <a:srgbClr val="002060"/>
                      </a:solidFill>
                    </a:rPr>
                    <a:t>G</a:t>
                  </a:r>
                  <a:endParaRPr lang="zh-TW" altLang="en-US" b="1" i="1" dirty="0">
                    <a:solidFill>
                      <a:srgbClr val="002060"/>
                    </a:solidFill>
                  </a:endParaRPr>
                </a:p>
              </p:txBody>
            </p:sp>
            <p:cxnSp>
              <p:nvCxnSpPr>
                <p:cNvPr id="28" name="直線單箭頭接點 71"/>
                <p:cNvCxnSpPr/>
                <p:nvPr/>
              </p:nvCxnSpPr>
              <p:spPr>
                <a:xfrm rot="5400000" flipV="1">
                  <a:off x="3941072" y="2269088"/>
                  <a:ext cx="0" cy="66214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矩形 72"/>
                    <p:cNvSpPr/>
                    <p:nvPr/>
                  </p:nvSpPr>
                  <p:spPr>
                    <a:xfrm>
                      <a:off x="4631128" y="1447113"/>
                      <a:ext cx="379203" cy="54643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矩形 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31128" y="1447113"/>
                      <a:ext cx="379203" cy="46715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直線單箭頭接點 73"/>
                <p:cNvCxnSpPr/>
                <p:nvPr/>
              </p:nvCxnSpPr>
              <p:spPr>
                <a:xfrm rot="5400000">
                  <a:off x="4816625" y="1322756"/>
                  <a:ext cx="8210" cy="1190545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74"/>
                <p:cNvCxnSpPr/>
                <p:nvPr/>
              </p:nvCxnSpPr>
              <p:spPr>
                <a:xfrm rot="5400000">
                  <a:off x="2942415" y="939345"/>
                  <a:ext cx="4105" cy="197454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81"/>
                <p:cNvCxnSpPr/>
                <p:nvPr/>
              </p:nvCxnSpPr>
              <p:spPr>
                <a:xfrm rot="5400000" flipV="1">
                  <a:off x="5747076" y="2267571"/>
                  <a:ext cx="0" cy="66214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82"/>
                <p:cNvCxnSpPr/>
                <p:nvPr/>
              </p:nvCxnSpPr>
              <p:spPr>
                <a:xfrm rot="5400000" flipV="1">
                  <a:off x="2221311" y="2247740"/>
                  <a:ext cx="0" cy="66214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" name="圖片 67"/>
              <p:cNvPicPr preferRelativeResize="0">
                <a:picLocks/>
              </p:cNvPicPr>
              <p:nvPr/>
            </p:nvPicPr>
            <p:blipFill rotWithShape="1">
              <a:blip r:embed="rId5"/>
              <a:srcRect l="13036" t="7459" r="9570" b="11112"/>
              <a:stretch/>
            </p:blipFill>
            <p:spPr>
              <a:xfrm>
                <a:off x="6962865" y="2217893"/>
                <a:ext cx="1334565" cy="87960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pic>
            <p:nvPicPr>
              <p:cNvPr id="25" name="圖片 68"/>
              <p:cNvPicPr preferRelativeResize="0">
                <a:picLocks/>
              </p:cNvPicPr>
              <p:nvPr/>
            </p:nvPicPr>
            <p:blipFill rotWithShape="1">
              <a:blip r:embed="rId6"/>
              <a:srcRect l="13019" t="7660" r="9435" b="11161"/>
              <a:stretch/>
            </p:blipFill>
            <p:spPr>
              <a:xfrm>
                <a:off x="602520" y="2213928"/>
                <a:ext cx="1294397" cy="94886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2834587" y="5097304"/>
              <a:ext cx="6499308" cy="1048882"/>
              <a:chOff x="2834587" y="5468779"/>
              <a:chExt cx="6499308" cy="10488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89"/>
                  <p:cNvSpPr/>
                  <p:nvPr/>
                </p:nvSpPr>
                <p:spPr>
                  <a:xfrm>
                    <a:off x="2834587" y="5468779"/>
                    <a:ext cx="1861535" cy="6737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  <m:f>
                            <m:fPr>
                              <m:ctrlPr>
                                <a:rPr lang="el-GR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TW" alt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TW" alt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矩形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587" y="5468779"/>
                    <a:ext cx="1861535" cy="67371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90"/>
                  <p:cNvSpPr/>
                  <p:nvPr/>
                </p:nvSpPr>
                <p:spPr>
                  <a:xfrm>
                    <a:off x="6440504" y="5646020"/>
                    <a:ext cx="2114233" cy="7146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  <m:d>
                            <m:dPr>
                              <m:ctrlPr>
                                <a:rPr lang="el-GR" altLang="zh-TW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altLang="zh-TW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l-GR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l-GR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zh-TW" altLang="en-US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矩形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0504" y="5646020"/>
                    <a:ext cx="2114233" cy="714683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矩形 92"/>
              <p:cNvSpPr/>
              <p:nvPr/>
            </p:nvSpPr>
            <p:spPr>
              <a:xfrm>
                <a:off x="4515874" y="5630892"/>
                <a:ext cx="18620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0070C0"/>
                    </a:solidFill>
                  </a:rPr>
                  <a:t>Min reconstruction </a:t>
                </a:r>
              </a:p>
              <a:p>
                <a:pPr algn="ctr"/>
                <a:r>
                  <a:rPr lang="en-US" altLang="zh-TW" sz="1600" dirty="0">
                    <a:solidFill>
                      <a:srgbClr val="0070C0"/>
                    </a:solidFill>
                  </a:rPr>
                  <a:t>error</a:t>
                </a:r>
              </a:p>
            </p:txBody>
          </p:sp>
          <p:sp>
            <p:nvSpPr>
              <p:cNvPr id="20" name="矩形 94"/>
              <p:cNvSpPr/>
              <p:nvPr/>
            </p:nvSpPr>
            <p:spPr>
              <a:xfrm>
                <a:off x="6440503" y="6179107"/>
                <a:ext cx="289339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accent2">
                        <a:lumMod val="75000"/>
                      </a:schemeClr>
                    </a:solidFill>
                  </a:rPr>
                  <a:t>Min reconstruction error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958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Enhancement (NA-SE)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Domain adversarial training for NA-SE</a:t>
            </a:r>
            <a:endParaRPr lang="zh-TW" altLang="en-US" sz="1800" b="1" dirty="0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39924" y="2301418"/>
            <a:ext cx="6518358" cy="4244894"/>
            <a:chOff x="2425730" y="1769254"/>
            <a:chExt cx="7340653" cy="5113348"/>
          </a:xfrm>
        </p:grpSpPr>
        <p:sp>
          <p:nvSpPr>
            <p:cNvPr id="5" name="圓柱 5"/>
            <p:cNvSpPr/>
            <p:nvPr/>
          </p:nvSpPr>
          <p:spPr>
            <a:xfrm>
              <a:off x="5982796" y="1769254"/>
              <a:ext cx="619125" cy="60483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N5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圓柱 6"/>
            <p:cNvSpPr/>
            <p:nvPr/>
          </p:nvSpPr>
          <p:spPr>
            <a:xfrm>
              <a:off x="6926603" y="1789662"/>
              <a:ext cx="619125" cy="60483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N5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圓柱 7"/>
            <p:cNvSpPr/>
            <p:nvPr/>
          </p:nvSpPr>
          <p:spPr>
            <a:xfrm>
              <a:off x="6490245" y="1787020"/>
              <a:ext cx="619125" cy="60483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N4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圓柱 8"/>
            <p:cNvSpPr/>
            <p:nvPr/>
          </p:nvSpPr>
          <p:spPr>
            <a:xfrm>
              <a:off x="5969434" y="1912471"/>
              <a:ext cx="619125" cy="60483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N7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圓柱 9"/>
            <p:cNvSpPr/>
            <p:nvPr/>
          </p:nvSpPr>
          <p:spPr>
            <a:xfrm>
              <a:off x="6911483" y="1916397"/>
              <a:ext cx="619125" cy="60483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N9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柱 10"/>
            <p:cNvSpPr/>
            <p:nvPr/>
          </p:nvSpPr>
          <p:spPr>
            <a:xfrm>
              <a:off x="6404034" y="1955632"/>
              <a:ext cx="619125" cy="604838"/>
            </a:xfrm>
            <a:prstGeom prst="can">
              <a:avLst>
                <a:gd name="adj" fmla="val 16146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N10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柱 11"/>
            <p:cNvSpPr/>
            <p:nvPr/>
          </p:nvSpPr>
          <p:spPr>
            <a:xfrm>
              <a:off x="4182256" y="1912471"/>
              <a:ext cx="619125" cy="604838"/>
            </a:xfrm>
            <a:prstGeom prst="can">
              <a:avLst>
                <a:gd name="adj" fmla="val 16146"/>
              </a:avLst>
            </a:prstGeom>
            <a:solidFill>
              <a:srgbClr val="CAA6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N12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肘形接點 12"/>
            <p:cNvCxnSpPr/>
            <p:nvPr/>
          </p:nvCxnSpPr>
          <p:spPr>
            <a:xfrm flipV="1">
              <a:off x="4816500" y="2017832"/>
              <a:ext cx="1080084" cy="197059"/>
            </a:xfrm>
            <a:prstGeom prst="bentConnector3">
              <a:avLst>
                <a:gd name="adj1" fmla="val 50000"/>
              </a:avLst>
            </a:prstGeom>
            <a:ln w="635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3"/>
            <p:cNvSpPr/>
            <p:nvPr/>
          </p:nvSpPr>
          <p:spPr>
            <a:xfrm>
              <a:off x="4887592" y="2268136"/>
              <a:ext cx="832569" cy="3707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rgbClr val="C00000"/>
                  </a:solidFill>
                </a:rPr>
                <a:t>Unseen</a:t>
              </a:r>
              <a:endParaRPr lang="zh-TW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14" name="圓柱 15"/>
            <p:cNvSpPr/>
            <p:nvPr/>
          </p:nvSpPr>
          <p:spPr>
            <a:xfrm>
              <a:off x="3490282" y="1908190"/>
              <a:ext cx="619125" cy="604838"/>
            </a:xfrm>
            <a:prstGeom prst="can">
              <a:avLst>
                <a:gd name="adj" fmla="val 16146"/>
              </a:avLst>
            </a:prstGeom>
            <a:solidFill>
              <a:srgbClr val="CAA6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N11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群組 61"/>
            <p:cNvGrpSpPr/>
            <p:nvPr/>
          </p:nvGrpSpPr>
          <p:grpSpPr>
            <a:xfrm>
              <a:off x="2544197" y="2553795"/>
              <a:ext cx="6960330" cy="3075430"/>
              <a:chOff x="602520" y="1447113"/>
              <a:chExt cx="7694910" cy="3713993"/>
            </a:xfrm>
          </p:grpSpPr>
          <p:sp>
            <p:nvSpPr>
              <p:cNvPr id="24" name="文字方塊 62"/>
              <p:cNvSpPr txBox="1"/>
              <p:nvPr/>
            </p:nvSpPr>
            <p:spPr>
              <a:xfrm>
                <a:off x="6762665" y="4082751"/>
                <a:ext cx="1503466" cy="85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Output 2 Speaker </a:t>
                </a:r>
                <a:endParaRPr lang="zh-TW" altLang="en-US" sz="1600" dirty="0"/>
              </a:p>
            </p:txBody>
          </p:sp>
          <p:grpSp>
            <p:nvGrpSpPr>
              <p:cNvPr id="25" name="群組 63"/>
              <p:cNvGrpSpPr/>
              <p:nvPr/>
            </p:nvGrpSpPr>
            <p:grpSpPr>
              <a:xfrm>
                <a:off x="7017247" y="3668321"/>
                <a:ext cx="1017441" cy="382849"/>
                <a:chOff x="6013110" y="4870578"/>
                <a:chExt cx="1402527" cy="1667072"/>
              </a:xfrm>
            </p:grpSpPr>
            <p:sp>
              <p:nvSpPr>
                <p:cNvPr id="45" name="圓角矩形 83"/>
                <p:cNvSpPr/>
                <p:nvPr/>
              </p:nvSpPr>
              <p:spPr>
                <a:xfrm>
                  <a:off x="6013110" y="4870580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46" name="圓角矩形 84"/>
                <p:cNvSpPr/>
                <p:nvPr/>
              </p:nvSpPr>
              <p:spPr>
                <a:xfrm>
                  <a:off x="6215343" y="4870579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47" name="圓角矩形 85"/>
                <p:cNvSpPr/>
                <p:nvPr/>
              </p:nvSpPr>
              <p:spPr>
                <a:xfrm>
                  <a:off x="6451719" y="4870579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48" name="圓角矩形 86"/>
                <p:cNvSpPr/>
                <p:nvPr/>
              </p:nvSpPr>
              <p:spPr>
                <a:xfrm>
                  <a:off x="6653952" y="4870578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49" name="圓角矩形 87"/>
                <p:cNvSpPr/>
                <p:nvPr/>
              </p:nvSpPr>
              <p:spPr>
                <a:xfrm>
                  <a:off x="7307637" y="4870578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cxnSp>
              <p:nvCxnSpPr>
                <p:cNvPr id="50" name="直線接點 88"/>
                <p:cNvCxnSpPr/>
                <p:nvPr/>
              </p:nvCxnSpPr>
              <p:spPr>
                <a:xfrm>
                  <a:off x="6788240" y="5701002"/>
                  <a:ext cx="460027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  <a:prstDash val="sysDot"/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64"/>
                  <p:cNvSpPr/>
                  <p:nvPr/>
                </p:nvSpPr>
                <p:spPr>
                  <a:xfrm>
                    <a:off x="7333438" y="3249011"/>
                    <a:ext cx="361918" cy="49249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zh-TW" altLang="en-US" sz="1600" b="1" dirty="0"/>
                  </a:p>
                </p:txBody>
              </p:sp>
            </mc:Choice>
            <mc:Fallback xmlns="">
              <p:sp>
                <p:nvSpPr>
                  <p:cNvPr id="65" name="矩形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3439" y="3249013"/>
                    <a:ext cx="361919" cy="4831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" name="群組 65"/>
              <p:cNvGrpSpPr/>
              <p:nvPr/>
            </p:nvGrpSpPr>
            <p:grpSpPr>
              <a:xfrm>
                <a:off x="1890238" y="1447113"/>
                <a:ext cx="5039240" cy="3713993"/>
                <a:chOff x="1890238" y="1447113"/>
                <a:chExt cx="4187910" cy="3386213"/>
              </a:xfrm>
            </p:grpSpPr>
            <p:sp>
              <p:nvSpPr>
                <p:cNvPr id="31" name="矩形 69"/>
                <p:cNvSpPr/>
                <p:nvPr/>
              </p:nvSpPr>
              <p:spPr>
                <a:xfrm>
                  <a:off x="2534278" y="2091453"/>
                  <a:ext cx="1100329" cy="920761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b="1" i="1" dirty="0"/>
                    <a:t>E</a:t>
                  </a:r>
                  <a:endParaRPr lang="zh-TW" altLang="en-US" sz="1600" b="1" i="1" dirty="0"/>
                </a:p>
              </p:txBody>
            </p:sp>
            <p:sp>
              <p:nvSpPr>
                <p:cNvPr id="32" name="矩形 70"/>
                <p:cNvSpPr/>
                <p:nvPr/>
              </p:nvSpPr>
              <p:spPr>
                <a:xfrm>
                  <a:off x="4294350" y="2103316"/>
                  <a:ext cx="1139759" cy="914653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b="1" i="1" dirty="0">
                      <a:solidFill>
                        <a:srgbClr val="002060"/>
                      </a:solidFill>
                    </a:rPr>
                    <a:t>G</a:t>
                  </a:r>
                  <a:endParaRPr lang="zh-TW" altLang="en-US" sz="1600" b="1" i="1" dirty="0">
                    <a:solidFill>
                      <a:srgbClr val="002060"/>
                    </a:solidFill>
                  </a:endParaRPr>
                </a:p>
              </p:txBody>
            </p:sp>
            <p:cxnSp>
              <p:nvCxnSpPr>
                <p:cNvPr id="33" name="直線單箭頭接點 71"/>
                <p:cNvCxnSpPr/>
                <p:nvPr/>
              </p:nvCxnSpPr>
              <p:spPr>
                <a:xfrm rot="5400000" flipV="1">
                  <a:off x="3941072" y="2269088"/>
                  <a:ext cx="0" cy="66214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矩形 72"/>
                    <p:cNvSpPr/>
                    <p:nvPr/>
                  </p:nvSpPr>
                  <p:spPr>
                    <a:xfrm>
                      <a:off x="4631128" y="1447113"/>
                      <a:ext cx="379203" cy="4747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矩形 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31128" y="1447113"/>
                      <a:ext cx="379203" cy="46715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直線單箭頭接點 73"/>
                <p:cNvCxnSpPr/>
                <p:nvPr/>
              </p:nvCxnSpPr>
              <p:spPr>
                <a:xfrm rot="5400000">
                  <a:off x="4816625" y="1322756"/>
                  <a:ext cx="8210" cy="1190545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單箭頭接點 74"/>
                <p:cNvCxnSpPr/>
                <p:nvPr/>
              </p:nvCxnSpPr>
              <p:spPr>
                <a:xfrm rot="5400000">
                  <a:off x="2942415" y="939345"/>
                  <a:ext cx="4105" cy="197454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單箭頭接點 75"/>
                <p:cNvCxnSpPr>
                  <a:endCxn id="38" idx="1"/>
                </p:cNvCxnSpPr>
                <p:nvPr/>
              </p:nvCxnSpPr>
              <p:spPr>
                <a:xfrm>
                  <a:off x="3838241" y="3617127"/>
                  <a:ext cx="478198" cy="15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矩形 76"/>
                <p:cNvSpPr/>
                <p:nvPr/>
              </p:nvSpPr>
              <p:spPr>
                <a:xfrm>
                  <a:off x="4316439" y="3161312"/>
                  <a:ext cx="1139759" cy="914653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b="1" i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D</a:t>
                  </a:r>
                  <a:endParaRPr lang="zh-TW" altLang="en-US" sz="1600" b="1" i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39" name="直線接點 77"/>
                <p:cNvCxnSpPr/>
                <p:nvPr/>
              </p:nvCxnSpPr>
              <p:spPr>
                <a:xfrm>
                  <a:off x="3835864" y="2597131"/>
                  <a:ext cx="1413" cy="102904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矩形 78"/>
                    <p:cNvSpPr/>
                    <p:nvPr/>
                  </p:nvSpPr>
                  <p:spPr>
                    <a:xfrm>
                      <a:off x="4715045" y="4384297"/>
                      <a:ext cx="415574" cy="44902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600" dirty="0"/>
                    </a:p>
                  </p:txBody>
                </p:sp>
              </mc:Choice>
              <mc:Fallback xmlns="">
                <p:sp>
                  <p:nvSpPr>
                    <p:cNvPr id="79" name="矩形 7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15045" y="4384296"/>
                      <a:ext cx="419626" cy="44054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1" name="直線單箭頭接點 79"/>
                <p:cNvCxnSpPr/>
                <p:nvPr/>
              </p:nvCxnSpPr>
              <p:spPr>
                <a:xfrm rot="5400000">
                  <a:off x="4877068" y="3682070"/>
                  <a:ext cx="16421" cy="1226268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弧形接點 80"/>
                <p:cNvCxnSpPr/>
                <p:nvPr/>
              </p:nvCxnSpPr>
              <p:spPr>
                <a:xfrm rot="10800000">
                  <a:off x="2526938" y="3126826"/>
                  <a:ext cx="1782222" cy="1072657"/>
                </a:xfrm>
                <a:prstGeom prst="curvedConnector3">
                  <a:avLst>
                    <a:gd name="adj1" fmla="val 50000"/>
                  </a:avLst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單箭頭接點 81"/>
                <p:cNvCxnSpPr/>
                <p:nvPr/>
              </p:nvCxnSpPr>
              <p:spPr>
                <a:xfrm rot="5400000" flipV="1">
                  <a:off x="5747076" y="2267571"/>
                  <a:ext cx="0" cy="66214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單箭頭接點 82"/>
                <p:cNvCxnSpPr/>
                <p:nvPr/>
              </p:nvCxnSpPr>
              <p:spPr>
                <a:xfrm rot="5400000" flipV="1">
                  <a:off x="2221311" y="2247740"/>
                  <a:ext cx="0" cy="66214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直線單箭頭接點 66"/>
              <p:cNvCxnSpPr/>
              <p:nvPr/>
            </p:nvCxnSpPr>
            <p:spPr>
              <a:xfrm rot="5400000" flipV="1">
                <a:off x="6552891" y="3438736"/>
                <a:ext cx="0" cy="79674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圖片 67"/>
              <p:cNvPicPr preferRelativeResize="0">
                <a:picLocks/>
              </p:cNvPicPr>
              <p:nvPr/>
            </p:nvPicPr>
            <p:blipFill rotWithShape="1">
              <a:blip r:embed="rId6"/>
              <a:srcRect l="13036" t="7459" r="9570" b="11112"/>
              <a:stretch/>
            </p:blipFill>
            <p:spPr>
              <a:xfrm>
                <a:off x="6962865" y="2217893"/>
                <a:ext cx="1334565" cy="87960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pic>
            <p:nvPicPr>
              <p:cNvPr id="30" name="圖片 68"/>
              <p:cNvPicPr preferRelativeResize="0">
                <a:picLocks/>
              </p:cNvPicPr>
              <p:nvPr/>
            </p:nvPicPr>
            <p:blipFill rotWithShape="1">
              <a:blip r:embed="rId7"/>
              <a:srcRect l="13019" t="7660" r="9435" b="11161"/>
              <a:stretch/>
            </p:blipFill>
            <p:spPr>
              <a:xfrm>
                <a:off x="602520" y="2213928"/>
                <a:ext cx="1294397" cy="94886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89"/>
                <p:cNvSpPr/>
                <p:nvPr/>
              </p:nvSpPr>
              <p:spPr>
                <a:xfrm>
                  <a:off x="2425730" y="5326523"/>
                  <a:ext cx="1883786" cy="7336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f>
                          <m:fPr>
                            <m:ctrlPr>
                              <a:rPr lang="el-GR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730" y="5326525"/>
                  <a:ext cx="2042739" cy="7383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90"/>
                <p:cNvSpPr/>
                <p:nvPr/>
              </p:nvSpPr>
              <p:spPr>
                <a:xfrm>
                  <a:off x="6498438" y="5551341"/>
                  <a:ext cx="2141139" cy="777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TW" sz="1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TW" sz="16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d>
                          <m:dPr>
                            <m:ctrlPr>
                              <a:rPr lang="el-GR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altLang="zh-TW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l-GR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TW" altLang="el-GR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sz="16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38" y="5551340"/>
                  <a:ext cx="2332049" cy="78386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91"/>
                <p:cNvSpPr/>
                <p:nvPr/>
              </p:nvSpPr>
              <p:spPr>
                <a:xfrm>
                  <a:off x="2468919" y="6120815"/>
                  <a:ext cx="1906532" cy="7237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TW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TW" sz="16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f>
                          <m:fPr>
                            <m:ctrlPr>
                              <a:rPr lang="el-GR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6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8919" y="6120815"/>
                  <a:ext cx="2070247" cy="727892"/>
                </a:xfrm>
                <a:prstGeom prst="rect">
                  <a:avLst/>
                </a:prstGeom>
                <a:blipFill>
                  <a:blip r:embed="rId10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92"/>
            <p:cNvSpPr/>
            <p:nvPr/>
          </p:nvSpPr>
          <p:spPr>
            <a:xfrm>
              <a:off x="4324662" y="5532153"/>
              <a:ext cx="2103080" cy="630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0070C0"/>
                  </a:solidFill>
                </a:rPr>
                <a:t>Min reconstruction </a:t>
              </a:r>
            </a:p>
            <a:p>
              <a:pPr algn="ctr"/>
              <a:r>
                <a:rPr lang="en-US" altLang="zh-TW" sz="1400" dirty="0">
                  <a:solidFill>
                    <a:srgbClr val="0070C0"/>
                  </a:solidFill>
                </a:rPr>
                <a:t>error</a:t>
              </a:r>
            </a:p>
          </p:txBody>
        </p:sp>
        <p:sp>
          <p:nvSpPr>
            <p:cNvPr id="20" name="矩形 93"/>
            <p:cNvSpPr/>
            <p:nvPr/>
          </p:nvSpPr>
          <p:spPr>
            <a:xfrm>
              <a:off x="4408369" y="6173286"/>
              <a:ext cx="1691209" cy="630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accent6">
                      <a:lumMod val="75000"/>
                    </a:schemeClr>
                  </a:solidFill>
                </a:rPr>
                <a:t>Max domain accuracy </a:t>
              </a:r>
            </a:p>
          </p:txBody>
        </p:sp>
        <p:sp>
          <p:nvSpPr>
            <p:cNvPr id="21" name="矩形 94"/>
            <p:cNvSpPr/>
            <p:nvPr/>
          </p:nvSpPr>
          <p:spPr>
            <a:xfrm>
              <a:off x="6498437" y="6227513"/>
              <a:ext cx="3267946" cy="370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accent2">
                      <a:lumMod val="75000"/>
                    </a:schemeClr>
                  </a:solidFill>
                </a:rPr>
                <a:t>Min reconstruction error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95"/>
                <p:cNvSpPr/>
                <p:nvPr/>
              </p:nvSpPr>
              <p:spPr>
                <a:xfrm>
                  <a:off x="8636287" y="5623615"/>
                  <a:ext cx="897268" cy="6471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l-GR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96" name="矩形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288" y="5623615"/>
                  <a:ext cx="977319" cy="66614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矩形 96"/>
            <p:cNvSpPr/>
            <p:nvPr/>
          </p:nvSpPr>
          <p:spPr>
            <a:xfrm>
              <a:off x="6972626" y="6511858"/>
              <a:ext cx="2319567" cy="3707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7030A0"/>
                  </a:solidFill>
                </a:rPr>
                <a:t>and Min domain accuracy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64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Enhancement (NA-SE)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Objective evaluations </a:t>
            </a:r>
            <a:endParaRPr lang="zh-TW" altLang="en-US" sz="24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99456" y="2171700"/>
            <a:ext cx="6423164" cy="4351163"/>
            <a:chOff x="2412731" y="1691851"/>
            <a:chExt cx="7429769" cy="5008647"/>
          </a:xfrm>
        </p:grpSpPr>
        <p:pic>
          <p:nvPicPr>
            <p:cNvPr id="5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336" y="1806828"/>
              <a:ext cx="4781643" cy="4149674"/>
            </a:xfrm>
            <a:prstGeom prst="rect">
              <a:avLst/>
            </a:prstGeom>
          </p:spPr>
        </p:pic>
        <p:sp>
          <p:nvSpPr>
            <p:cNvPr id="6" name="矩形 14"/>
            <p:cNvSpPr/>
            <p:nvPr/>
          </p:nvSpPr>
          <p:spPr>
            <a:xfrm>
              <a:off x="2412731" y="5956503"/>
              <a:ext cx="7429769" cy="743995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dirty="0"/>
                <a:t>The DAT-based unsupervised adaptation can notably overcome the mismatch issue of training and testing noise types. </a:t>
              </a:r>
            </a:p>
          </p:txBody>
        </p:sp>
        <p:sp>
          <p:nvSpPr>
            <p:cNvPr id="7" name="矩形 26"/>
            <p:cNvSpPr/>
            <p:nvPr/>
          </p:nvSpPr>
          <p:spPr>
            <a:xfrm>
              <a:off x="4008262" y="1691851"/>
              <a:ext cx="4192716" cy="425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b="1">
                  <a:solidFill>
                    <a:srgbClr val="0070C0"/>
                  </a:solidFill>
                </a:rPr>
                <a:t>PESQ </a:t>
              </a:r>
              <a:r>
                <a:rPr lang="en-US" altLang="zh-TW" b="1" dirty="0">
                  <a:solidFill>
                    <a:srgbClr val="0070C0"/>
                  </a:solidFill>
                </a:rPr>
                <a:t>at different SNR levels. </a:t>
              </a:r>
              <a:endParaRPr lang="zh-TW" altLang="en-US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86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FC3C-49D7-3440-9AA5-9D6254C6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86F6-AACA-2641-9A55-8E649020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/>
              <a:t>Speech Enhancement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zh-TW" b="1">
                <a:solidFill>
                  <a:srgbClr val="C00000"/>
                </a:solidFill>
              </a:rPr>
              <a:t>Postfilter, speech synthesis, voice conversion</a:t>
            </a:r>
            <a:endParaRPr lang="en-US" b="1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Speech Signal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ID" b="1"/>
              <a:t>Conclusion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D28F4-42EB-4B43-8A56-3F2EDC67A603}"/>
              </a:ext>
            </a:extLst>
          </p:cNvPr>
          <p:cNvSpPr txBox="1"/>
          <p:nvPr/>
        </p:nvSpPr>
        <p:spPr>
          <a:xfrm>
            <a:off x="13985823" y="1124262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06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Postfilter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Postfilter for synthesized or transformed speech</a:t>
            </a: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93128" y="2011150"/>
            <a:ext cx="8789732" cy="3090941"/>
            <a:chOff x="1169253" y="1811125"/>
            <a:chExt cx="8789732" cy="3090941"/>
          </a:xfrm>
        </p:grpSpPr>
        <p:grpSp>
          <p:nvGrpSpPr>
            <p:cNvPr id="5" name="群組 1"/>
            <p:cNvGrpSpPr/>
            <p:nvPr/>
          </p:nvGrpSpPr>
          <p:grpSpPr>
            <a:xfrm>
              <a:off x="3153233" y="1811125"/>
              <a:ext cx="6805752" cy="2700616"/>
              <a:chOff x="0" y="1811125"/>
              <a:chExt cx="6805752" cy="2700616"/>
            </a:xfrm>
          </p:grpSpPr>
          <p:sp>
            <p:nvSpPr>
              <p:cNvPr id="12" name="箭號: 向右 14">
                <a:extLst>
                  <a:ext uri="{FF2B5EF4-FFF2-40B4-BE49-F238E27FC236}">
                    <a16:creationId xmlns:a16="http://schemas.microsoft.com/office/drawing/2014/main" id="{74ACB8BE-0A5D-4C56-B556-207C34901E5C}"/>
                  </a:ext>
                </a:extLst>
              </p:cNvPr>
              <p:cNvSpPr/>
              <p:nvPr/>
            </p:nvSpPr>
            <p:spPr>
              <a:xfrm>
                <a:off x="1644448" y="3945515"/>
                <a:ext cx="528606" cy="36365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箭號: 向右 15">
                <a:extLst>
                  <a:ext uri="{FF2B5EF4-FFF2-40B4-BE49-F238E27FC236}">
                    <a16:creationId xmlns:a16="http://schemas.microsoft.com/office/drawing/2014/main" id="{7E10B9E3-902D-4CD8-9977-AA4697900348}"/>
                  </a:ext>
                </a:extLst>
              </p:cNvPr>
              <p:cNvSpPr/>
              <p:nvPr/>
            </p:nvSpPr>
            <p:spPr>
              <a:xfrm>
                <a:off x="3587654" y="3978224"/>
                <a:ext cx="528606" cy="36365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4" name="圖片 21"/>
              <p:cNvPicPr preferRelativeResize="0">
                <a:picLocks/>
              </p:cNvPicPr>
              <p:nvPr/>
            </p:nvPicPr>
            <p:blipFill rotWithShape="1">
              <a:blip r:embed="rId6"/>
              <a:srcRect l="13004" t="8503" r="10520" b="11622"/>
              <a:stretch/>
            </p:blipFill>
            <p:spPr>
              <a:xfrm>
                <a:off x="4216832" y="2499434"/>
                <a:ext cx="1404000" cy="6336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pic>
            <p:nvPicPr>
              <p:cNvPr id="15" name="圖片 22"/>
              <p:cNvPicPr preferRelativeResize="0">
                <a:picLocks/>
              </p:cNvPicPr>
              <p:nvPr/>
            </p:nvPicPr>
            <p:blipFill rotWithShape="1">
              <a:blip r:embed="rId7"/>
              <a:srcRect l="13185" t="7726" r="9573" b="11491"/>
              <a:stretch/>
            </p:blipFill>
            <p:spPr>
              <a:xfrm>
                <a:off x="247191" y="3810543"/>
                <a:ext cx="1404000" cy="6336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sp>
            <p:nvSpPr>
              <p:cNvPr id="16" name="矩形 3"/>
              <p:cNvSpPr/>
              <p:nvPr/>
            </p:nvSpPr>
            <p:spPr>
              <a:xfrm>
                <a:off x="0" y="3128694"/>
                <a:ext cx="200805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Synthesized spectral texture </a:t>
                </a:r>
              </a:p>
            </p:txBody>
          </p:sp>
          <p:sp>
            <p:nvSpPr>
              <p:cNvPr id="17" name="矩形 23"/>
              <p:cNvSpPr/>
              <p:nvPr/>
            </p:nvSpPr>
            <p:spPr>
              <a:xfrm>
                <a:off x="3925509" y="1811125"/>
                <a:ext cx="20649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Natural </a:t>
                </a:r>
                <a:br>
                  <a:rPr lang="en-US" altLang="zh-TW" sz="1600" dirty="0"/>
                </a:br>
                <a:r>
                  <a:rPr lang="en-US" altLang="zh-TW" sz="1600" dirty="0"/>
                  <a:t>spectral texture </a:t>
                </a:r>
              </a:p>
            </p:txBody>
          </p:sp>
          <p:sp>
            <p:nvSpPr>
              <p:cNvPr id="18" name="矩形 14">
                <a:extLst>
                  <a:ext uri="{FF2B5EF4-FFF2-40B4-BE49-F238E27FC236}">
                    <a16:creationId xmlns:a16="http://schemas.microsoft.com/office/drawing/2014/main" id="{30001361-E9BB-4D53-9A0E-54F47C85241B}"/>
                  </a:ext>
                </a:extLst>
              </p:cNvPr>
              <p:cNvSpPr/>
              <p:nvPr/>
            </p:nvSpPr>
            <p:spPr>
              <a:xfrm>
                <a:off x="2165874" y="3708286"/>
                <a:ext cx="1440000" cy="7993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i="1" dirty="0">
                    <a:solidFill>
                      <a:schemeClr val="tx2"/>
                    </a:solidFill>
                  </a:rPr>
                  <a:t>G</a:t>
                </a:r>
                <a:endParaRPr lang="zh-TW" altLang="en-US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矩形 30">
                <a:extLst>
                  <a:ext uri="{FF2B5EF4-FFF2-40B4-BE49-F238E27FC236}">
                    <a16:creationId xmlns:a16="http://schemas.microsoft.com/office/drawing/2014/main" id="{F3A6A1EE-1E7B-474E-A24A-CED9A74603DF}"/>
                  </a:ext>
                </a:extLst>
              </p:cNvPr>
              <p:cNvSpPr/>
              <p:nvPr/>
            </p:nvSpPr>
            <p:spPr>
              <a:xfrm>
                <a:off x="4116284" y="3762154"/>
                <a:ext cx="1475853" cy="7495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Output</a:t>
                </a:r>
                <a:endParaRPr lang="zh-TW" altLang="en-US" sz="1600" dirty="0"/>
              </a:p>
            </p:txBody>
          </p:sp>
          <p:sp>
            <p:nvSpPr>
              <p:cNvPr id="20" name="箭號: 上-下雙向 16">
                <a:extLst>
                  <a:ext uri="{FF2B5EF4-FFF2-40B4-BE49-F238E27FC236}">
                    <a16:creationId xmlns:a16="http://schemas.microsoft.com/office/drawing/2014/main" id="{62017C2C-EBA7-463F-8F5A-EB057979DFDC}"/>
                  </a:ext>
                </a:extLst>
              </p:cNvPr>
              <p:cNvSpPr/>
              <p:nvPr/>
            </p:nvSpPr>
            <p:spPr>
              <a:xfrm>
                <a:off x="4708073" y="3191657"/>
                <a:ext cx="365864" cy="586138"/>
              </a:xfrm>
              <a:prstGeom prst="up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32"/>
              <p:cNvSpPr/>
              <p:nvPr/>
            </p:nvSpPr>
            <p:spPr>
              <a:xfrm>
                <a:off x="5087396" y="3210558"/>
                <a:ext cx="1718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/>
                  <a:t>Objective function</a:t>
                </a:r>
                <a:endParaRPr lang="zh-TW" altLang="en-US" sz="1600" dirty="0"/>
              </a:p>
            </p:txBody>
          </p:sp>
        </p:grpSp>
        <p:sp>
          <p:nvSpPr>
            <p:cNvPr id="6" name="矩形 2"/>
            <p:cNvSpPr/>
            <p:nvPr/>
          </p:nvSpPr>
          <p:spPr>
            <a:xfrm>
              <a:off x="1614712" y="2564228"/>
              <a:ext cx="13807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>
                  <a:solidFill>
                    <a:schemeClr val="accent2">
                      <a:lumMod val="50000"/>
                    </a:schemeClr>
                  </a:solidFill>
                </a:rPr>
                <a:t>Speech synthesizer </a:t>
              </a:r>
              <a:endParaRPr lang="zh-TW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矩形 17"/>
            <p:cNvSpPr/>
            <p:nvPr/>
          </p:nvSpPr>
          <p:spPr>
            <a:xfrm>
              <a:off x="1669491" y="3348283"/>
              <a:ext cx="13807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>
                  <a:solidFill>
                    <a:schemeClr val="accent2">
                      <a:lumMod val="50000"/>
                    </a:schemeClr>
                  </a:solidFill>
                </a:rPr>
                <a:t>Voice </a:t>
              </a:r>
            </a:p>
            <a:p>
              <a:r>
                <a:rPr lang="en-US" altLang="zh-TW" sz="1400" dirty="0">
                  <a:solidFill>
                    <a:schemeClr val="accent2">
                      <a:lumMod val="50000"/>
                    </a:schemeClr>
                  </a:solidFill>
                </a:rPr>
                <a:t>conversion</a:t>
              </a:r>
              <a:endParaRPr lang="zh-TW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" name="矩形 19"/>
            <p:cNvSpPr/>
            <p:nvPr/>
          </p:nvSpPr>
          <p:spPr>
            <a:xfrm>
              <a:off x="1618514" y="4120978"/>
              <a:ext cx="158092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>
                  <a:solidFill>
                    <a:schemeClr val="accent2">
                      <a:lumMod val="50000"/>
                    </a:schemeClr>
                  </a:solidFill>
                </a:rPr>
                <a:t>Speech</a:t>
              </a:r>
            </a:p>
            <a:p>
              <a:r>
                <a:rPr lang="en-US" altLang="zh-TW" sz="1400" dirty="0">
                  <a:solidFill>
                    <a:schemeClr val="accent2">
                      <a:lumMod val="50000"/>
                    </a:schemeClr>
                  </a:solidFill>
                </a:rPr>
                <a:t>enhancement </a:t>
              </a:r>
              <a:endParaRPr lang="zh-TW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1169253" y="2458179"/>
              <a:ext cx="1901767" cy="2362765"/>
            </a:xfrm>
            <a:prstGeom prst="rect">
              <a:avLst/>
            </a:prstGeom>
            <a:noFill/>
            <a:ln w="254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10" name="DAE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832757" y="4505302"/>
              <a:ext cx="435476" cy="396764"/>
            </a:xfrm>
            <a:prstGeom prst="rect">
              <a:avLst/>
            </a:prstGeom>
          </p:spPr>
        </p:pic>
        <p:pic>
          <p:nvPicPr>
            <p:cNvPr id="11" name="clean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925963" y="2653154"/>
              <a:ext cx="435476" cy="39676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264596" y="5239291"/>
            <a:ext cx="100892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altLang="zh-TW" sz="1400"/>
              <a:t> Conventional postfilter approaches for </a:t>
            </a:r>
            <a:r>
              <a:rPr lang="en-US" altLang="zh-TW" sz="1400" b="1" i="1">
                <a:solidFill>
                  <a:schemeClr val="tx2"/>
                </a:solidFill>
              </a:rPr>
              <a:t>G</a:t>
            </a:r>
            <a:r>
              <a:rPr lang="en-US" altLang="zh-TW" sz="1400"/>
              <a:t> estimation include global variance (GV) </a:t>
            </a:r>
            <a:r>
              <a:rPr lang="en-US" altLang="zh-TW" sz="1400">
                <a:solidFill>
                  <a:srgbClr val="0000FF"/>
                </a:solidFill>
              </a:rPr>
              <a:t>[Toda et al., IEICE 2007]</a:t>
            </a:r>
            <a:r>
              <a:rPr lang="en-US" altLang="zh-TW" sz="1400"/>
              <a:t>, variance scaling (VS)</a:t>
            </a:r>
            <a:r>
              <a:rPr lang="en-US" altLang="zh-TW" sz="1400">
                <a:solidFill>
                  <a:srgbClr val="0000FF"/>
                </a:solidFill>
              </a:rPr>
              <a:t> [Sil’en et al., Interpseech 2012]</a:t>
            </a:r>
            <a:r>
              <a:rPr lang="en-US" altLang="zh-TW" sz="1400"/>
              <a:t>, modulation spectrum (MS)</a:t>
            </a:r>
            <a:r>
              <a:rPr lang="en-US" altLang="zh-TW" sz="1400">
                <a:solidFill>
                  <a:srgbClr val="0000FF"/>
                </a:solidFill>
              </a:rPr>
              <a:t> [</a:t>
            </a:r>
            <a:r>
              <a:rPr lang="it-IT" altLang="zh-TW" sz="1400">
                <a:solidFill>
                  <a:srgbClr val="0000FF"/>
                </a:solidFill>
              </a:rPr>
              <a:t>Takamichi et al., ICASSP 2014</a:t>
            </a:r>
            <a:r>
              <a:rPr lang="en-US" altLang="zh-TW" sz="1400">
                <a:solidFill>
                  <a:srgbClr val="0000FF"/>
                </a:solidFill>
              </a:rPr>
              <a:t>]</a:t>
            </a:r>
            <a:r>
              <a:rPr lang="en-US" altLang="zh-TW" sz="1400"/>
              <a:t>,DNN with MSE criterion </a:t>
            </a:r>
            <a:r>
              <a:rPr lang="en-US" altLang="zh-TW" sz="1400">
                <a:solidFill>
                  <a:srgbClr val="0000FF"/>
                </a:solidFill>
              </a:rPr>
              <a:t>[</a:t>
            </a:r>
            <a:r>
              <a:rPr lang="da-DK" altLang="zh-TW" sz="1400">
                <a:solidFill>
                  <a:srgbClr val="0000FF"/>
                </a:solidFill>
              </a:rPr>
              <a:t>Chen et al., Interspeech 2014; Chen et al., TASLP 2015</a:t>
            </a:r>
            <a:r>
              <a:rPr lang="en-US" altLang="zh-TW" sz="1400">
                <a:solidFill>
                  <a:srgbClr val="0000FF"/>
                </a:solidFill>
              </a:rPr>
              <a:t>]</a:t>
            </a:r>
            <a:r>
              <a:rPr lang="en-US" altLang="zh-TW" sz="140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sz="1400" b="1">
                <a:solidFill>
                  <a:srgbClr val="0070C0"/>
                </a:solidFill>
              </a:rPr>
              <a:t> GAN is used a new objective function to estimate the parameters in </a:t>
            </a:r>
            <a:r>
              <a:rPr lang="en-US" altLang="zh-TW" sz="1400" b="1" i="1">
                <a:solidFill>
                  <a:srgbClr val="0070C0"/>
                </a:solidFill>
              </a:rPr>
              <a:t>G</a:t>
            </a:r>
            <a:r>
              <a:rPr lang="en-US" altLang="zh-TW" sz="1400" b="1">
                <a:solidFill>
                  <a:srgbClr val="0070C0"/>
                </a:solidFill>
              </a:rPr>
              <a:t>.</a:t>
            </a:r>
            <a:endParaRPr lang="zh-TW" altLang="en-US" sz="1400" b="1">
              <a:solidFill>
                <a:srgbClr val="0070C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endParaRPr lang="zh-TW" alt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939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Postfilter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GAN postfilter </a:t>
            </a:r>
            <a:r>
              <a:rPr lang="en-US" altLang="zh-TW" sz="2400">
                <a:solidFill>
                  <a:srgbClr val="0000FF"/>
                </a:solidFill>
              </a:rPr>
              <a:t>[Kaneko et al., ICASSP 2017]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425190" y="2337003"/>
            <a:ext cx="9297152" cy="2599242"/>
            <a:chOff x="1425190" y="1880250"/>
            <a:chExt cx="9297152" cy="2599242"/>
          </a:xfrm>
        </p:grpSpPr>
        <p:sp>
          <p:nvSpPr>
            <p:cNvPr id="24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 rot="5400000">
              <a:off x="7914956" y="3232605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3069637" y="3873854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5012843" y="3906563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7" name="圖片 21"/>
            <p:cNvPicPr preferRelativeResize="0">
              <a:picLocks/>
            </p:cNvPicPr>
            <p:nvPr/>
          </p:nvPicPr>
          <p:blipFill rotWithShape="1">
            <a:blip r:embed="rId2"/>
            <a:srcRect l="13004" t="8503" r="10520" b="11622"/>
            <a:stretch/>
          </p:blipFill>
          <p:spPr>
            <a:xfrm>
              <a:off x="7438102" y="2578989"/>
              <a:ext cx="1404000" cy="6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8" name="圖片 22"/>
            <p:cNvPicPr preferRelativeResize="0">
              <a:picLocks/>
            </p:cNvPicPr>
            <p:nvPr/>
          </p:nvPicPr>
          <p:blipFill rotWithShape="1">
            <a:blip r:embed="rId3"/>
            <a:srcRect l="13185" t="7726" r="9573" b="11491"/>
            <a:stretch/>
          </p:blipFill>
          <p:spPr>
            <a:xfrm>
              <a:off x="1672380" y="3738881"/>
              <a:ext cx="1404000" cy="6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29" name="矩形 3"/>
            <p:cNvSpPr/>
            <p:nvPr/>
          </p:nvSpPr>
          <p:spPr>
            <a:xfrm>
              <a:off x="1425190" y="3057032"/>
              <a:ext cx="200805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Synthesized </a:t>
              </a:r>
            </a:p>
            <a:p>
              <a:pPr algn="ctr"/>
              <a:r>
                <a:rPr lang="en-US" altLang="zh-TW" sz="1600" dirty="0"/>
                <a:t>Mel </a:t>
              </a:r>
              <a:r>
                <a:rPr lang="en-US" altLang="zh-TW" sz="1600" dirty="0" err="1"/>
                <a:t>cepst</a:t>
              </a:r>
              <a:r>
                <a:rPr lang="en-US" altLang="zh-TW" sz="1600" dirty="0"/>
                <a:t>. </a:t>
              </a:r>
              <a:r>
                <a:rPr lang="en-US" altLang="zh-TW" sz="1600" dirty="0" err="1"/>
                <a:t>coef</a:t>
              </a:r>
              <a:r>
                <a:rPr lang="en-US" altLang="zh-TW" sz="1600" dirty="0"/>
                <a:t>. </a:t>
              </a:r>
            </a:p>
          </p:txBody>
        </p:sp>
        <p:sp>
          <p:nvSpPr>
            <p:cNvPr id="30" name="矩形 23"/>
            <p:cNvSpPr/>
            <p:nvPr/>
          </p:nvSpPr>
          <p:spPr>
            <a:xfrm>
              <a:off x="7146780" y="1880250"/>
              <a:ext cx="20649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Natural </a:t>
              </a:r>
              <a:br>
                <a:rPr lang="en-US" altLang="zh-TW" sz="1600" dirty="0"/>
              </a:br>
              <a:r>
                <a:rPr lang="en-US" altLang="zh-TW" sz="1600" dirty="0"/>
                <a:t>Mel </a:t>
              </a:r>
              <a:r>
                <a:rPr lang="en-US" altLang="zh-TW" sz="1600" dirty="0" err="1"/>
                <a:t>cepst</a:t>
              </a:r>
              <a:r>
                <a:rPr lang="en-US" altLang="zh-TW" sz="1600" dirty="0"/>
                <a:t>. </a:t>
              </a:r>
              <a:r>
                <a:rPr lang="en-US" altLang="zh-TW" sz="1600" dirty="0" err="1"/>
                <a:t>coef</a:t>
              </a:r>
              <a:r>
                <a:rPr lang="en-US" altLang="zh-TW" sz="1600" dirty="0"/>
                <a:t>. </a:t>
              </a:r>
            </a:p>
          </p:txBody>
        </p:sp>
        <p:sp>
          <p:nvSpPr>
            <p:cNvPr id="31" name="矩形 19">
              <a:extLst>
                <a:ext uri="{FF2B5EF4-FFF2-40B4-BE49-F238E27FC236}">
                  <a16:creationId xmlns:a16="http://schemas.microsoft.com/office/drawing/2014/main" id="{6DA0DD7C-03D9-4027-92BF-F54C69D01976}"/>
                </a:ext>
              </a:extLst>
            </p:cNvPr>
            <p:cNvSpPr/>
            <p:nvPr/>
          </p:nvSpPr>
          <p:spPr>
            <a:xfrm>
              <a:off x="7516417" y="3687492"/>
              <a:ext cx="1440000" cy="792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chemeClr val="accent6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32" name="箭號: 向右 11">
              <a:extLst>
                <a:ext uri="{FF2B5EF4-FFF2-40B4-BE49-F238E27FC236}">
                  <a16:creationId xmlns:a16="http://schemas.microsoft.com/office/drawing/2014/main" id="{233D1E01-B0D0-4E4A-94A2-EFCF8DC8A646}"/>
                </a:ext>
              </a:extLst>
            </p:cNvPr>
            <p:cNvSpPr/>
            <p:nvPr/>
          </p:nvSpPr>
          <p:spPr>
            <a:xfrm>
              <a:off x="8974637" y="3846319"/>
              <a:ext cx="516748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25">
              <a:extLst>
                <a:ext uri="{FF2B5EF4-FFF2-40B4-BE49-F238E27FC236}">
                  <a16:creationId xmlns:a16="http://schemas.microsoft.com/office/drawing/2014/main" id="{D9F1C25F-6173-4134-95DB-03FE14DCC7B3}"/>
                </a:ext>
              </a:extLst>
            </p:cNvPr>
            <p:cNvSpPr txBox="1"/>
            <p:nvPr/>
          </p:nvSpPr>
          <p:spPr>
            <a:xfrm>
              <a:off x="9325269" y="3482325"/>
              <a:ext cx="13970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Nature</a:t>
              </a:r>
            </a:p>
            <a:p>
              <a:pPr algn="ctr"/>
              <a:r>
                <a:rPr lang="en-US" altLang="zh-TW" sz="1600" dirty="0"/>
                <a:t>or</a:t>
              </a:r>
            </a:p>
            <a:p>
              <a:pPr algn="ctr"/>
              <a:r>
                <a:rPr lang="en-US" altLang="zh-TW" sz="1600" dirty="0"/>
                <a:t>Generated</a:t>
              </a:r>
            </a:p>
          </p:txBody>
        </p:sp>
        <p:sp>
          <p:nvSpPr>
            <p:cNvPr id="34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6969591" y="3902183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圖片 28"/>
            <p:cNvPicPr preferRelativeResize="0">
              <a:picLocks/>
            </p:cNvPicPr>
            <p:nvPr/>
          </p:nvPicPr>
          <p:blipFill rotWithShape="1">
            <a:blip r:embed="rId2"/>
            <a:srcRect l="13004" t="8503" r="10520" b="11622"/>
            <a:stretch/>
          </p:blipFill>
          <p:spPr>
            <a:xfrm>
              <a:off x="5577449" y="3766692"/>
              <a:ext cx="1404000" cy="6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36" name="矩形 4"/>
            <p:cNvSpPr/>
            <p:nvPr/>
          </p:nvSpPr>
          <p:spPr>
            <a:xfrm>
              <a:off x="5336709" y="3058807"/>
              <a:ext cx="1923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Generated </a:t>
              </a:r>
            </a:p>
            <a:p>
              <a:pPr algn="ctr"/>
              <a:r>
                <a:rPr lang="en-US" altLang="zh-TW" sz="1600" dirty="0"/>
                <a:t>Mel </a:t>
              </a:r>
              <a:r>
                <a:rPr lang="en-US" altLang="zh-TW" sz="1600" dirty="0" err="1"/>
                <a:t>cepst</a:t>
              </a:r>
              <a:r>
                <a:rPr lang="en-US" altLang="zh-TW" sz="1600" dirty="0"/>
                <a:t>. </a:t>
              </a:r>
              <a:r>
                <a:rPr lang="en-US" altLang="zh-TW" sz="1600" dirty="0" err="1"/>
                <a:t>coef</a:t>
              </a:r>
              <a:r>
                <a:rPr lang="en-US" altLang="zh-TW" sz="1600" dirty="0"/>
                <a:t>. </a:t>
              </a:r>
            </a:p>
            <a:p>
              <a:pPr algn="ctr"/>
              <a:endParaRPr lang="en-US" altLang="zh-TW" sz="1600" dirty="0"/>
            </a:p>
          </p:txBody>
        </p:sp>
        <p:sp>
          <p:nvSpPr>
            <p:cNvPr id="37" name="矩形 14">
              <a:extLst>
                <a:ext uri="{FF2B5EF4-FFF2-40B4-BE49-F238E27FC236}">
                  <a16:creationId xmlns:a16="http://schemas.microsoft.com/office/drawing/2014/main" id="{30001361-E9BB-4D53-9A0E-54F47C85241B}"/>
                </a:ext>
              </a:extLst>
            </p:cNvPr>
            <p:cNvSpPr/>
            <p:nvPr/>
          </p:nvSpPr>
          <p:spPr>
            <a:xfrm>
              <a:off x="3591063" y="3636624"/>
              <a:ext cx="1440000" cy="799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chemeClr val="tx2"/>
                  </a:solidFill>
                </a:rPr>
                <a:t>G</a:t>
              </a:r>
              <a:endParaRPr lang="zh-TW" altLang="en-US" b="1" i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723828" y="5114925"/>
            <a:ext cx="7111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altLang="zh-TW" sz="1600"/>
              <a:t>Traditional MMSE criterion results in statistical averaging.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sz="1600"/>
              <a:t> GAN is used as a new objective function to estimate the parameters in </a:t>
            </a:r>
            <a:r>
              <a:rPr lang="en-US" altLang="zh-TW" sz="1600" b="1" i="1">
                <a:solidFill>
                  <a:schemeClr val="tx2"/>
                </a:solidFill>
              </a:rPr>
              <a:t>G</a:t>
            </a:r>
            <a:r>
              <a:rPr lang="en-US" altLang="zh-TW" sz="1600"/>
              <a:t>.</a:t>
            </a:r>
            <a:endParaRPr lang="zh-TW" altLang="en-US" sz="160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sz="1600"/>
              <a:t> The proposed work intends to further improve the naturalness of </a:t>
            </a:r>
            <a:br>
              <a:rPr lang="en-US" altLang="zh-TW" sz="1600"/>
            </a:br>
            <a:r>
              <a:rPr lang="en-US" altLang="zh-TW" sz="1600"/>
              <a:t> synthesized speech or parameters from a synthesizer.  </a:t>
            </a:r>
            <a:endParaRPr lang="zh-TW" altLang="en-US" sz="1400"/>
          </a:p>
          <a:p>
            <a:pPr marL="285750" indent="-285750">
              <a:buFont typeface="Wingdings" pitchFamily="2" charset="2"/>
              <a:buChar char="§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1629063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FC3C-49D7-3440-9AA5-9D6254C6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86F6-AACA-2641-9A55-8E649020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rgbClr val="C00000"/>
                </a:solidFill>
              </a:rPr>
              <a:t>Speech Enhancement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zh-TW" b="1"/>
              <a:t>Postfilter, speech synthesis, voice conversion</a:t>
            </a: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en-US" b="1"/>
              <a:t>Speech Signal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ID" b="1"/>
              <a:t>Conclusion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D28F4-42EB-4B43-8A56-3F2EDC67A603}"/>
              </a:ext>
            </a:extLst>
          </p:cNvPr>
          <p:cNvSpPr txBox="1"/>
          <p:nvPr/>
        </p:nvSpPr>
        <p:spPr>
          <a:xfrm>
            <a:off x="13985823" y="1124262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03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Postfilter (GAN-based Postfilter)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Spectrograms of: (a) NAT (nature); (b) SYN (synthesized); (c) VS</a:t>
            </a:r>
            <a:r>
              <a:rPr lang="zh-TW" altLang="en-US" sz="2000" b="1">
                <a:solidFill>
                  <a:srgbClr val="0070C0"/>
                </a:solidFill>
              </a:rPr>
              <a:t> </a:t>
            </a:r>
            <a:r>
              <a:rPr lang="en-US" altLang="zh-TW" sz="2000" b="1">
                <a:solidFill>
                  <a:srgbClr val="0070C0"/>
                </a:solidFill>
              </a:rPr>
              <a:t>(variance scaling); (d) MS</a:t>
            </a:r>
            <a:r>
              <a:rPr lang="zh-TW" altLang="en-US" sz="2000" b="1">
                <a:solidFill>
                  <a:srgbClr val="0070C0"/>
                </a:solidFill>
              </a:rPr>
              <a:t> </a:t>
            </a:r>
            <a:r>
              <a:rPr lang="en-US" altLang="zh-TW" sz="2000" b="1">
                <a:solidFill>
                  <a:srgbClr val="0070C0"/>
                </a:solidFill>
              </a:rPr>
              <a:t>(modulation spectrum); (e) MSE; (f) GAN postfilters.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74295" y="2541511"/>
            <a:ext cx="8085487" cy="3972065"/>
            <a:chOff x="2074295" y="2541511"/>
            <a:chExt cx="8085487" cy="3972065"/>
          </a:xfrm>
        </p:grpSpPr>
        <p:pic>
          <p:nvPicPr>
            <p:cNvPr id="21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241" y="2541511"/>
              <a:ext cx="7408345" cy="3483223"/>
            </a:xfrm>
            <a:prstGeom prst="rect">
              <a:avLst/>
            </a:prstGeom>
          </p:spPr>
        </p:pic>
        <p:sp>
          <p:nvSpPr>
            <p:cNvPr id="22" name="矩形 10"/>
            <p:cNvSpPr/>
            <p:nvPr/>
          </p:nvSpPr>
          <p:spPr>
            <a:xfrm>
              <a:off x="2074295" y="6144244"/>
              <a:ext cx="8085487" cy="369332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GAN </a:t>
              </a:r>
              <a:r>
                <a:rPr lang="en-US" altLang="zh-TW" dirty="0" err="1"/>
                <a:t>postfilter</a:t>
              </a:r>
              <a:r>
                <a:rPr lang="en-US" altLang="zh-TW" dirty="0"/>
                <a:t> reconstructs spectral texture similar to the natural one.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42821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Postfilter (GAN-based Postfilter)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Objective evaluations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504951" y="2694883"/>
            <a:ext cx="9163050" cy="3086495"/>
            <a:chOff x="1504951" y="2332933"/>
            <a:chExt cx="9163050" cy="3086495"/>
          </a:xfrm>
        </p:grpSpPr>
        <p:pic>
          <p:nvPicPr>
            <p:cNvPr id="40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306" y="2831857"/>
              <a:ext cx="4419695" cy="1954555"/>
            </a:xfrm>
            <a:prstGeom prst="rect">
              <a:avLst/>
            </a:prstGeom>
          </p:spPr>
        </p:pic>
        <p:pic>
          <p:nvPicPr>
            <p:cNvPr id="41" name="圖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40"/>
            <a:stretch/>
          </p:blipFill>
          <p:spPr>
            <a:xfrm>
              <a:off x="1683324" y="2780427"/>
              <a:ext cx="4559811" cy="2005985"/>
            </a:xfrm>
            <a:prstGeom prst="rect">
              <a:avLst/>
            </a:prstGeom>
          </p:spPr>
        </p:pic>
        <p:sp>
          <p:nvSpPr>
            <p:cNvPr id="42" name="矩形 5"/>
            <p:cNvSpPr/>
            <p:nvPr/>
          </p:nvSpPr>
          <p:spPr>
            <a:xfrm>
              <a:off x="1504951" y="2359306"/>
              <a:ext cx="453332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/>
                <a:t>Mel-cepstral </a:t>
              </a:r>
              <a:r>
                <a:rPr lang="en-US" altLang="zh-TW" sz="1600" dirty="0"/>
                <a:t>trajectories (</a:t>
              </a:r>
              <a:r>
                <a:rPr lang="en-US" altLang="zh-TW" sz="1600" dirty="0" err="1"/>
                <a:t>GANv</a:t>
              </a:r>
              <a:r>
                <a:rPr lang="en-US" altLang="zh-TW" sz="1600" dirty="0"/>
                <a:t>: GAN was applied in voiced part).</a:t>
              </a:r>
              <a:endParaRPr lang="zh-TW" altLang="en-US" sz="1600" dirty="0"/>
            </a:p>
          </p:txBody>
        </p:sp>
        <p:sp>
          <p:nvSpPr>
            <p:cNvPr id="43" name="矩形 10"/>
            <p:cNvSpPr/>
            <p:nvPr/>
          </p:nvSpPr>
          <p:spPr>
            <a:xfrm>
              <a:off x="6638925" y="2332933"/>
              <a:ext cx="3905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/>
                <a:t>Averaging </a:t>
              </a:r>
              <a:r>
                <a:rPr lang="en-US" altLang="zh-TW" sz="1600" dirty="0"/>
                <a:t>difference in modulation spectrum per Mel-</a:t>
              </a:r>
              <a:r>
                <a:rPr lang="en-US" altLang="zh-TW" sz="1600" dirty="0" err="1"/>
                <a:t>cepstral</a:t>
              </a:r>
              <a:r>
                <a:rPr lang="en-US" altLang="zh-TW" sz="1600" dirty="0"/>
                <a:t> coefficient. </a:t>
              </a:r>
              <a:endParaRPr lang="zh-TW" altLang="en-US" sz="1600" dirty="0"/>
            </a:p>
          </p:txBody>
        </p:sp>
        <p:sp>
          <p:nvSpPr>
            <p:cNvPr id="44" name="矩形 13"/>
            <p:cNvSpPr/>
            <p:nvPr/>
          </p:nvSpPr>
          <p:spPr>
            <a:xfrm>
              <a:off x="1934148" y="5050096"/>
              <a:ext cx="8337550" cy="369332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GAN </a:t>
              </a:r>
              <a:r>
                <a:rPr lang="en-US" altLang="zh-TW" dirty="0" err="1"/>
                <a:t>postfilter</a:t>
              </a:r>
              <a:r>
                <a:rPr lang="en-US" altLang="zh-TW" dirty="0"/>
                <a:t> reconstructs spectral texture similar to the natural one.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59485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Postfilter (GAN-based Postfilter)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Subjective evaluations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56701" y="2455501"/>
            <a:ext cx="7464147" cy="2453381"/>
            <a:chOff x="2356702" y="2189447"/>
            <a:chExt cx="7464147" cy="2453381"/>
          </a:xfrm>
        </p:grpSpPr>
        <p:pic>
          <p:nvPicPr>
            <p:cNvPr id="11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9"/>
            <a:stretch/>
          </p:blipFill>
          <p:spPr>
            <a:xfrm>
              <a:off x="2356702" y="2603452"/>
              <a:ext cx="7464147" cy="2039376"/>
            </a:xfrm>
            <a:prstGeom prst="rect">
              <a:avLst/>
            </a:prstGeom>
          </p:spPr>
        </p:pic>
        <p:sp>
          <p:nvSpPr>
            <p:cNvPr id="12" name="矩形 9"/>
            <p:cNvSpPr/>
            <p:nvPr/>
          </p:nvSpPr>
          <p:spPr>
            <a:xfrm>
              <a:off x="2459893" y="2189447"/>
              <a:ext cx="72577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b="1">
                  <a:solidFill>
                    <a:srgbClr val="0070C0"/>
                  </a:solidFill>
                </a:rPr>
                <a:t>Preference </a:t>
              </a:r>
              <a:r>
                <a:rPr lang="en-US" altLang="zh-TW" b="1" dirty="0">
                  <a:solidFill>
                    <a:srgbClr val="0070C0"/>
                  </a:solidFill>
                </a:rPr>
                <a:t>score (%). Bold font indicates the numbers over 30%.</a:t>
              </a:r>
              <a:endParaRPr lang="zh-TW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矩形 6"/>
            <p:cNvSpPr/>
            <p:nvPr/>
          </p:nvSpPr>
          <p:spPr>
            <a:xfrm>
              <a:off x="2400586" y="3009901"/>
              <a:ext cx="7257764" cy="352425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3"/>
            <p:cNvSpPr/>
            <p:nvPr/>
          </p:nvSpPr>
          <p:spPr>
            <a:xfrm>
              <a:off x="2419636" y="3400426"/>
              <a:ext cx="7257764" cy="352425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4"/>
            <p:cNvSpPr/>
            <p:nvPr/>
          </p:nvSpPr>
          <p:spPr>
            <a:xfrm>
              <a:off x="2400586" y="4108188"/>
              <a:ext cx="7257764" cy="352425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2"/>
          <p:cNvSpPr/>
          <p:nvPr/>
        </p:nvSpPr>
        <p:spPr>
          <a:xfrm>
            <a:off x="2400586" y="5063376"/>
            <a:ext cx="7420262" cy="923330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/>
              <a:t>GAN </a:t>
            </a:r>
            <a:r>
              <a:rPr lang="en-US" altLang="zh-TW" dirty="0" err="1"/>
              <a:t>postfilter</a:t>
            </a:r>
            <a:r>
              <a:rPr lang="en-US" altLang="zh-TW" dirty="0"/>
              <a:t> significantly improves the synthesized speech</a:t>
            </a:r>
            <a:r>
              <a:rPr lang="en-US" altLang="zh-TW"/>
              <a:t>. </a:t>
            </a:r>
          </a:p>
          <a:p>
            <a:pPr marL="457200" indent="-457200">
              <a:buFontTx/>
              <a:buAutoNum type="arabicPeriod"/>
            </a:pPr>
            <a:r>
              <a:rPr lang="en-US" altLang="zh-TW"/>
              <a:t>GAN postfilter is effective particularly in voiced segments. </a:t>
            </a:r>
          </a:p>
          <a:p>
            <a:pPr marL="457200" indent="-457200">
              <a:buFontTx/>
              <a:buAutoNum type="arabicPeriod"/>
            </a:pPr>
            <a:r>
              <a:rPr lang="en-US" altLang="zh-TW"/>
              <a:t>GANv outperforms GAN and is comparable to NAT.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002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Postfilter (GAN-postfilter-SFTF)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GAN post-filter for STFT spectrograms </a:t>
            </a:r>
            <a:r>
              <a:rPr lang="en-US" altLang="zh-TW" sz="1600">
                <a:solidFill>
                  <a:srgbClr val="0000FF"/>
                </a:solidFill>
              </a:rPr>
              <a:t>[Kaneko et al., Interspeech 2017]</a:t>
            </a:r>
            <a:endParaRPr lang="en-US" altLang="zh-TW" sz="1600" dirty="0">
              <a:solidFill>
                <a:srgbClr val="0000FF"/>
              </a:solidFill>
            </a:endParaRPr>
          </a:p>
        </p:txBody>
      </p:sp>
      <p:pic>
        <p:nvPicPr>
          <p:cNvPr id="1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6" y="2220092"/>
            <a:ext cx="8919765" cy="2470149"/>
          </a:xfrm>
          <a:prstGeom prst="rect">
            <a:avLst/>
          </a:prstGeom>
        </p:spPr>
      </p:pic>
      <p:sp>
        <p:nvSpPr>
          <p:cNvPr id="17" name="矩形 12"/>
          <p:cNvSpPr/>
          <p:nvPr/>
        </p:nvSpPr>
        <p:spPr>
          <a:xfrm>
            <a:off x="1800226" y="5007412"/>
            <a:ext cx="8696324" cy="1077218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1600"/>
              <a:t>GAN postfilter was applied on high-dimensional STFT spectrograms.</a:t>
            </a:r>
          </a:p>
          <a:p>
            <a:pPr marL="457200" indent="-457200">
              <a:buAutoNum type="arabicPeriod"/>
            </a:pPr>
            <a:r>
              <a:rPr lang="en-US" altLang="zh-TW" sz="1600"/>
              <a:t>The spectrogram was partitioned into N bands (each band overlaps its neighboring bands). </a:t>
            </a:r>
          </a:p>
          <a:p>
            <a:pPr marL="457200" indent="-457200">
              <a:buAutoNum type="arabicPeriod"/>
            </a:pPr>
            <a:r>
              <a:rPr lang="en-US" altLang="zh-TW" sz="1600"/>
              <a:t>The GAN-based postfilter was trained for each band. </a:t>
            </a:r>
          </a:p>
          <a:p>
            <a:pPr marL="457200" indent="-457200">
              <a:buAutoNum type="arabicPeriod"/>
            </a:pPr>
            <a:r>
              <a:rPr lang="en-US" altLang="zh-TW" sz="1600"/>
              <a:t>The reconstructed spectrogram from each band was smoothly connected.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27887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</p:childTnLst>
        </p:cTn>
      </p:par>
    </p:tnLst>
    <p:bldLst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Postfilter (GAN-postfilter-SFTF)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Spectrograms of: (1) SYN, (2) GAN, (3) Original (NAT)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17" name="矩形 12"/>
          <p:cNvSpPr/>
          <p:nvPr/>
        </p:nvSpPr>
        <p:spPr>
          <a:xfrm>
            <a:off x="1857376" y="6017062"/>
            <a:ext cx="8696324" cy="338554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1600"/>
              <a:t>GAN postfilter reconstructs spectral texture similar to the natural one.</a:t>
            </a:r>
            <a:endParaRPr lang="en-US" altLang="zh-TW" sz="1600" dirty="0"/>
          </a:p>
        </p:txBody>
      </p:sp>
      <p:pic>
        <p:nvPicPr>
          <p:cNvPr id="6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6" y="2189355"/>
            <a:ext cx="7985719" cy="37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9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Synthesis</a:t>
            </a:r>
            <a:endParaRPr 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083BA84-459A-4697-A4C0-A267439598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altLang="zh-TW" sz="2000" b="1" dirty="0">
                <a:solidFill>
                  <a:srgbClr val="0070C0"/>
                </a:solidFill>
              </a:rPr>
              <a:t>Speech synthesis with anti-spoofing verification (ASV) </a:t>
            </a:r>
            <a:r>
              <a:rPr lang="en-US" altLang="zh-TW" sz="2000" dirty="0">
                <a:solidFill>
                  <a:srgbClr val="0000FF"/>
                </a:solidFill>
              </a:rPr>
              <a:t>[Saito et al., ICASSP </a:t>
            </a:r>
            <a:r>
              <a:rPr lang="en-US" altLang="zh-TW" sz="2000">
                <a:solidFill>
                  <a:srgbClr val="0000FF"/>
                </a:solidFill>
              </a:rPr>
              <a:t>2017]</a:t>
            </a:r>
          </a:p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Input: linguistic features; Output: speech parameters </a:t>
            </a:r>
          </a:p>
          <a:p>
            <a:pPr>
              <a:buFont typeface="Wingdings" pitchFamily="2" charset="2"/>
              <a:buChar char="§"/>
            </a:pPr>
            <a:endParaRPr lang="en-US" altLang="zh-TW" sz="2000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altLang="zh-TW" sz="2000" dirty="0"/>
          </a:p>
          <a:p>
            <a:pPr>
              <a:buFont typeface="Wingdings" pitchFamily="2" charset="2"/>
              <a:buChar char="§"/>
            </a:pPr>
            <a:endParaRPr lang="en-US" altLang="zh-TW" sz="2000" dirty="0"/>
          </a:p>
          <a:p>
            <a:pPr>
              <a:buFont typeface="Wingdings" pitchFamily="2" charset="2"/>
              <a:buChar char="§"/>
            </a:pPr>
            <a:endParaRPr lang="en-US" altLang="zh-TW" sz="2000" dirty="0"/>
          </a:p>
          <a:p>
            <a:pPr>
              <a:buFont typeface="Wingdings" pitchFamily="2" charset="2"/>
              <a:buChar char="§"/>
            </a:pPr>
            <a:endParaRPr lang="en-US" altLang="zh-TW" sz="2000" dirty="0"/>
          </a:p>
          <a:p>
            <a:pPr>
              <a:buFont typeface="Wingdings" pitchFamily="2" charset="2"/>
              <a:buChar char="§"/>
            </a:pPr>
            <a:endParaRPr lang="en-US" altLang="zh-TW" sz="2000" dirty="0"/>
          </a:p>
          <a:p>
            <a:pPr>
              <a:buFont typeface="Wingdings" pitchFamily="2" charset="2"/>
              <a:buChar char="§"/>
            </a:pPr>
            <a:endParaRPr lang="en-US" altLang="zh-TW" sz="2000" dirty="0"/>
          </a:p>
          <a:p>
            <a:pPr>
              <a:buFont typeface="Wingdings" pitchFamily="2" charset="2"/>
              <a:buChar char="§"/>
            </a:pPr>
            <a:endParaRPr lang="zh-TW" altLang="en-US" sz="20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524025"/>
            <a:ext cx="5895975" cy="12726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3619367"/>
            <a:ext cx="6038850" cy="310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6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Synthesis (ASV)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083BA84-459A-4697-A4C0-A267439598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Objective and subjective evaluations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85088" y="2412240"/>
            <a:ext cx="7915195" cy="3734615"/>
            <a:chOff x="1524000" y="2067453"/>
            <a:chExt cx="8980312" cy="4293051"/>
          </a:xfrm>
        </p:grpSpPr>
        <p:pic>
          <p:nvPicPr>
            <p:cNvPr id="7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278651"/>
              <a:ext cx="4196831" cy="2980827"/>
            </a:xfrm>
            <a:prstGeom prst="rect">
              <a:avLst/>
            </a:prstGeom>
          </p:spPr>
        </p:pic>
        <p:sp>
          <p:nvSpPr>
            <p:cNvPr id="8" name="矩形 9"/>
            <p:cNvSpPr/>
            <p:nvPr/>
          </p:nvSpPr>
          <p:spPr>
            <a:xfrm>
              <a:off x="2216608" y="2067453"/>
              <a:ext cx="3327654" cy="389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Averaged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GVs of MCCs.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13"/>
            <p:cNvSpPr/>
            <p:nvPr/>
          </p:nvSpPr>
          <p:spPr>
            <a:xfrm>
              <a:off x="2026224" y="5490432"/>
              <a:ext cx="8235377" cy="672216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TW" sz="1600"/>
                <a:t>The </a:t>
              </a:r>
              <a:r>
                <a:rPr lang="en-US" altLang="zh-TW" sz="1600" dirty="0"/>
                <a:t>proposed algorithm generates MCCs similar to the natural </a:t>
              </a:r>
              <a:r>
                <a:rPr lang="en-US" altLang="zh-TW" sz="1600"/>
                <a:t>ones.</a:t>
              </a:r>
            </a:p>
            <a:p>
              <a:pPr marL="342900" indent="-342900">
                <a:buFontTx/>
                <a:buAutoNum type="arabicPeriod"/>
              </a:pPr>
              <a:r>
                <a:rPr lang="en-US" altLang="zh-TW" sz="1600"/>
                <a:t>The proposed algorithm outperforms conventional MGE training. </a:t>
              </a:r>
              <a:endParaRPr lang="en-US" altLang="zh-TW" sz="1600" dirty="0"/>
            </a:p>
          </p:txBody>
        </p:sp>
        <p:pic>
          <p:nvPicPr>
            <p:cNvPr id="10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833" y="2385636"/>
              <a:ext cx="4783479" cy="2271734"/>
            </a:xfrm>
            <a:prstGeom prst="rect">
              <a:avLst/>
            </a:prstGeom>
          </p:spPr>
        </p:pic>
        <p:sp>
          <p:nvSpPr>
            <p:cNvPr id="11" name="矩形 16"/>
            <p:cNvSpPr/>
            <p:nvPr/>
          </p:nvSpPr>
          <p:spPr>
            <a:xfrm>
              <a:off x="6769696" y="2069983"/>
              <a:ext cx="3314222" cy="389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Scores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of speech quality.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矩形 1"/>
            <p:cNvSpPr/>
            <p:nvPr/>
          </p:nvSpPr>
          <p:spPr>
            <a:xfrm>
              <a:off x="2039501" y="5971326"/>
              <a:ext cx="8208818" cy="389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TW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0722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Synthesis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083BA84-459A-4697-A4C0-A267439598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Speech synthesis with GAN (SS-GAN) </a:t>
            </a:r>
            <a:r>
              <a:rPr lang="en-US" altLang="zh-TW" sz="2400">
                <a:solidFill>
                  <a:srgbClr val="0000FF"/>
                </a:solidFill>
              </a:rPr>
              <a:t>[Saito et al., TASLP 2018]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316624"/>
            <a:ext cx="8034338" cy="406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776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Synthesis (SS-GAN)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083BA84-459A-4697-A4C0-A267439598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Subjective Evaluation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584394" y="2287548"/>
            <a:ext cx="9209020" cy="4518304"/>
            <a:chOff x="1584394" y="2125623"/>
            <a:chExt cx="9209020" cy="4518304"/>
          </a:xfrm>
        </p:grpSpPr>
        <p:pic>
          <p:nvPicPr>
            <p:cNvPr id="13" name="圖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7"/>
            <a:stretch/>
          </p:blipFill>
          <p:spPr>
            <a:xfrm>
              <a:off x="1584394" y="2464177"/>
              <a:ext cx="4750638" cy="3286579"/>
            </a:xfrm>
            <a:prstGeom prst="rect">
              <a:avLst/>
            </a:prstGeom>
          </p:spPr>
        </p:pic>
        <p:pic>
          <p:nvPicPr>
            <p:cNvPr id="1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739" y="2867798"/>
              <a:ext cx="4395675" cy="2461147"/>
            </a:xfrm>
            <a:prstGeom prst="rect">
              <a:avLst/>
            </a:prstGeom>
          </p:spPr>
        </p:pic>
        <p:sp>
          <p:nvSpPr>
            <p:cNvPr id="15" name="矩形 8"/>
            <p:cNvSpPr/>
            <p:nvPr/>
          </p:nvSpPr>
          <p:spPr>
            <a:xfrm>
              <a:off x="6820808" y="2153952"/>
              <a:ext cx="37582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Scores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of speech quality (</a:t>
              </a:r>
              <a:r>
                <a:rPr lang="en-US" altLang="zh-TW" sz="1600" b="1" dirty="0" err="1">
                  <a:solidFill>
                    <a:srgbClr val="0070C0"/>
                  </a:solidFill>
                </a:rPr>
                <a:t>sp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 and F0).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矩形 9"/>
            <p:cNvSpPr/>
            <p:nvPr/>
          </p:nvSpPr>
          <p:spPr>
            <a:xfrm>
              <a:off x="4790849" y="6305373"/>
              <a:ext cx="42862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.</a:t>
              </a:r>
              <a:endParaRPr lang="zh-TW" altLang="en-US" sz="1600" dirty="0"/>
            </a:p>
          </p:txBody>
        </p:sp>
        <p:sp>
          <p:nvSpPr>
            <p:cNvPr id="17" name="矩形 13"/>
            <p:cNvSpPr/>
            <p:nvPr/>
          </p:nvSpPr>
          <p:spPr>
            <a:xfrm>
              <a:off x="1981200" y="2125623"/>
              <a:ext cx="41624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Scores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of speech quality (</a:t>
              </a:r>
              <a:r>
                <a:rPr lang="en-US" altLang="zh-TW" sz="1600" b="1" dirty="0" err="1">
                  <a:solidFill>
                    <a:srgbClr val="0070C0"/>
                  </a:solidFill>
                </a:rPr>
                <a:t>sp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).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矩形 14"/>
            <p:cNvSpPr/>
            <p:nvPr/>
          </p:nvSpPr>
          <p:spPr>
            <a:xfrm>
              <a:off x="2174995" y="5824308"/>
              <a:ext cx="7886700" cy="338554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The proposed algorithm works for both spectral parameters and F0.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876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Synthesis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Speech synthesis with GAN glottal waveform model (GlottGAN) </a:t>
            </a:r>
            <a:r>
              <a:rPr lang="en-US" altLang="zh-TW" sz="1400">
                <a:solidFill>
                  <a:srgbClr val="0000FF"/>
                </a:solidFill>
              </a:rPr>
              <a:t>[Bollepalli et al., Interspeech 2017]</a:t>
            </a:r>
            <a:endParaRPr lang="zh-TW" altLang="en-US" sz="140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1800"/>
          </a:p>
        </p:txBody>
      </p:sp>
      <p:grpSp>
        <p:nvGrpSpPr>
          <p:cNvPr id="4" name="Group 3"/>
          <p:cNvGrpSpPr/>
          <p:nvPr/>
        </p:nvGrpSpPr>
        <p:grpSpPr>
          <a:xfrm>
            <a:off x="1602109" y="2799140"/>
            <a:ext cx="8765218" cy="2950152"/>
            <a:chOff x="1602109" y="2799140"/>
            <a:chExt cx="8765218" cy="2950152"/>
          </a:xfrm>
        </p:grpSpPr>
        <p:sp>
          <p:nvSpPr>
            <p:cNvPr id="5" name="矩形 28">
              <a:extLst>
                <a:ext uri="{FF2B5EF4-FFF2-40B4-BE49-F238E27FC236}">
                  <a16:creationId xmlns:a16="http://schemas.microsoft.com/office/drawing/2014/main" id="{30001361-E9BB-4D53-9A0E-54F47C85241B}"/>
                </a:ext>
              </a:extLst>
            </p:cNvPr>
            <p:cNvSpPr/>
            <p:nvPr/>
          </p:nvSpPr>
          <p:spPr>
            <a:xfrm>
              <a:off x="3250584" y="3325976"/>
              <a:ext cx="1440000" cy="799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200" b="1" i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TW" altLang="en-US" sz="22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31"/>
            <p:cNvSpPr/>
            <p:nvPr/>
          </p:nvSpPr>
          <p:spPr>
            <a:xfrm>
              <a:off x="8731680" y="3237723"/>
              <a:ext cx="1465225" cy="101566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Natural speech </a:t>
              </a:r>
            </a:p>
            <a:p>
              <a:pPr algn="ctr"/>
              <a:r>
                <a:rPr lang="en-US" altLang="zh-TW" sz="2000" dirty="0"/>
                <a:t>parameters</a:t>
              </a:r>
            </a:p>
          </p:txBody>
        </p:sp>
        <p:cxnSp>
          <p:nvCxnSpPr>
            <p:cNvPr id="7" name="直線單箭頭接點 33"/>
            <p:cNvCxnSpPr>
              <a:stCxn id="12" idx="3"/>
              <a:endCxn id="6" idx="1"/>
            </p:cNvCxnSpPr>
            <p:nvPr/>
          </p:nvCxnSpPr>
          <p:spPr>
            <a:xfrm>
              <a:off x="6623847" y="3741896"/>
              <a:ext cx="2107832" cy="365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36"/>
            <p:cNvCxnSpPr/>
            <p:nvPr/>
          </p:nvCxnSpPr>
          <p:spPr>
            <a:xfrm>
              <a:off x="6479045" y="4043955"/>
              <a:ext cx="7226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38"/>
            <p:cNvCxnSpPr/>
            <p:nvPr/>
          </p:nvCxnSpPr>
          <p:spPr>
            <a:xfrm>
              <a:off x="7393371" y="4043955"/>
              <a:ext cx="13383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41"/>
            <p:cNvCxnSpPr/>
            <p:nvPr/>
          </p:nvCxnSpPr>
          <p:spPr>
            <a:xfrm>
              <a:off x="7413838" y="4048394"/>
              <a:ext cx="0" cy="93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42"/>
            <p:cNvCxnSpPr/>
            <p:nvPr/>
          </p:nvCxnSpPr>
          <p:spPr>
            <a:xfrm>
              <a:off x="7179408" y="4021292"/>
              <a:ext cx="0" cy="93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29"/>
            <p:cNvSpPr/>
            <p:nvPr/>
          </p:nvSpPr>
          <p:spPr>
            <a:xfrm>
              <a:off x="5158623" y="3234064"/>
              <a:ext cx="1465225" cy="101566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Generated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speech </a:t>
              </a:r>
            </a:p>
            <a:p>
              <a:pPr algn="ctr"/>
              <a:r>
                <a:rPr lang="en-US" altLang="zh-TW" sz="2000" dirty="0"/>
                <a:t>parameters</a:t>
              </a:r>
            </a:p>
          </p:txBody>
        </p:sp>
        <p:sp>
          <p:nvSpPr>
            <p:cNvPr id="13" name="矩形 46"/>
            <p:cNvSpPr/>
            <p:nvPr/>
          </p:nvSpPr>
          <p:spPr>
            <a:xfrm>
              <a:off x="8741509" y="4977833"/>
              <a:ext cx="625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Gen.</a:t>
              </a:r>
              <a:endParaRPr lang="zh-TW" altLang="en-US" dirty="0"/>
            </a:p>
          </p:txBody>
        </p:sp>
        <p:sp>
          <p:nvSpPr>
            <p:cNvPr id="14" name="矩形 47"/>
            <p:cNvSpPr/>
            <p:nvPr/>
          </p:nvSpPr>
          <p:spPr>
            <a:xfrm>
              <a:off x="8623553" y="5379021"/>
              <a:ext cx="8335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Nature</a:t>
              </a:r>
              <a:endParaRPr lang="zh-TW" altLang="en-US" dirty="0"/>
            </a:p>
          </p:txBody>
        </p:sp>
        <p:cxnSp>
          <p:nvCxnSpPr>
            <p:cNvPr id="15" name="直線單箭頭接點 49"/>
            <p:cNvCxnSpPr/>
            <p:nvPr/>
          </p:nvCxnSpPr>
          <p:spPr>
            <a:xfrm>
              <a:off x="8009525" y="5361304"/>
              <a:ext cx="763695" cy="91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22">
                  <a:extLst>
                    <a:ext uri="{FF2B5EF4-FFF2-40B4-BE49-F238E27FC236}">
                      <a16:creationId xmlns:a16="http://schemas.microsoft.com/office/drawing/2014/main" id="{6DA0DD7C-03D9-4027-92BF-F54C69D01976}"/>
                    </a:ext>
                  </a:extLst>
                </p:cNvPr>
                <p:cNvSpPr/>
                <p:nvPr/>
              </p:nvSpPr>
              <p:spPr>
                <a:xfrm>
                  <a:off x="6569524" y="4957292"/>
                  <a:ext cx="1440000" cy="792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altLang="zh-TW" sz="2200" b="1" i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DA0DD7C-03D9-4027-92BF-F54C69D01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524" y="4957292"/>
                  <a:ext cx="1440000" cy="792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單箭頭接點 56"/>
            <p:cNvCxnSpPr>
              <a:stCxn id="19" idx="3"/>
              <a:endCxn id="5" idx="1"/>
            </p:cNvCxnSpPr>
            <p:nvPr/>
          </p:nvCxnSpPr>
          <p:spPr>
            <a:xfrm flipV="1">
              <a:off x="2775696" y="3725675"/>
              <a:ext cx="474889" cy="40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57"/>
            <p:cNvCxnSpPr/>
            <p:nvPr/>
          </p:nvCxnSpPr>
          <p:spPr>
            <a:xfrm flipV="1">
              <a:off x="4683734" y="3730142"/>
              <a:ext cx="474889" cy="40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30"/>
            <p:cNvSpPr/>
            <p:nvPr/>
          </p:nvSpPr>
          <p:spPr>
            <a:xfrm>
              <a:off x="1602109" y="3375754"/>
              <a:ext cx="1173586" cy="7078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Acoustic </a:t>
              </a:r>
            </a:p>
            <a:p>
              <a:pPr algn="ctr"/>
              <a:r>
                <a:rPr lang="en-US" altLang="zh-TW" sz="2000" dirty="0"/>
                <a:t>features</a:t>
              </a:r>
            </a:p>
          </p:txBody>
        </p:sp>
        <p:sp>
          <p:nvSpPr>
            <p:cNvPr id="20" name="矩形 59"/>
            <p:cNvSpPr/>
            <p:nvPr/>
          </p:nvSpPr>
          <p:spPr>
            <a:xfrm>
              <a:off x="8817279" y="5313295"/>
              <a:ext cx="108000" cy="10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矩形 1"/>
            <p:cNvSpPr/>
            <p:nvPr/>
          </p:nvSpPr>
          <p:spPr>
            <a:xfrm>
              <a:off x="5006633" y="2820958"/>
              <a:ext cx="1806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Glottal waveform</a:t>
              </a:r>
              <a:endParaRPr lang="zh-TW" altLang="en-US" dirty="0"/>
            </a:p>
          </p:txBody>
        </p:sp>
        <p:sp>
          <p:nvSpPr>
            <p:cNvPr id="22" name="矩形 34"/>
            <p:cNvSpPr/>
            <p:nvPr/>
          </p:nvSpPr>
          <p:spPr>
            <a:xfrm>
              <a:off x="8561255" y="2799140"/>
              <a:ext cx="1806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Glottal waveform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88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Signal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sz="2000" b="1">
                <a:solidFill>
                  <a:srgbClr val="0070C0"/>
                </a:solidFill>
              </a:rPr>
              <a:t>Regression Task:</a:t>
            </a: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ID" sz="2000" b="1">
                <a:solidFill>
                  <a:srgbClr val="0070C0"/>
                </a:solidFill>
              </a:rPr>
              <a:t>GAN Models:</a:t>
            </a:r>
            <a:endParaRPr lang="en-US" sz="2000" b="1">
              <a:solidFill>
                <a:srgbClr val="0070C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136227" y="1400581"/>
            <a:ext cx="8007716" cy="5013731"/>
            <a:chOff x="3136227" y="1400581"/>
            <a:chExt cx="8007716" cy="5013731"/>
          </a:xfrm>
        </p:grpSpPr>
        <p:grpSp>
          <p:nvGrpSpPr>
            <p:cNvPr id="18" name="Group 17"/>
            <p:cNvGrpSpPr/>
            <p:nvPr/>
          </p:nvGrpSpPr>
          <p:grpSpPr>
            <a:xfrm>
              <a:off x="4185085" y="1400581"/>
              <a:ext cx="6662648" cy="1918201"/>
              <a:chOff x="4185085" y="1400581"/>
              <a:chExt cx="6662648" cy="1918201"/>
            </a:xfrm>
          </p:grpSpPr>
          <p:cxnSp>
            <p:nvCxnSpPr>
              <p:cNvPr id="4" name="肘形接點 13"/>
              <p:cNvCxnSpPr/>
              <p:nvPr/>
            </p:nvCxnSpPr>
            <p:spPr>
              <a:xfrm rot="5400000" flipH="1" flipV="1">
                <a:off x="6166510" y="486550"/>
                <a:ext cx="873864" cy="3502148"/>
              </a:xfrm>
              <a:prstGeom prst="bentConnector2">
                <a:avLst/>
              </a:prstGeom>
              <a:ln w="158750">
                <a:tailEnd type="triangle" w="med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5" name="群組 5"/>
              <p:cNvGrpSpPr/>
              <p:nvPr/>
            </p:nvGrpSpPr>
            <p:grpSpPr>
              <a:xfrm>
                <a:off x="4185085" y="1544878"/>
                <a:ext cx="6662648" cy="1773904"/>
                <a:chOff x="1379616" y="2340239"/>
                <a:chExt cx="6662648" cy="1773904"/>
              </a:xfrm>
            </p:grpSpPr>
            <p:grpSp>
              <p:nvGrpSpPr>
                <p:cNvPr id="6" name="群組 44"/>
                <p:cNvGrpSpPr/>
                <p:nvPr/>
              </p:nvGrpSpPr>
              <p:grpSpPr>
                <a:xfrm>
                  <a:off x="1379616" y="2340239"/>
                  <a:ext cx="6662648" cy="1773904"/>
                  <a:chOff x="1054925" y="3186189"/>
                  <a:chExt cx="6110667" cy="1949030"/>
                </a:xfrm>
              </p:grpSpPr>
              <p:grpSp>
                <p:nvGrpSpPr>
                  <p:cNvPr id="8" name="群組 23"/>
                  <p:cNvGrpSpPr/>
                  <p:nvPr/>
                </p:nvGrpSpPr>
                <p:grpSpPr>
                  <a:xfrm>
                    <a:off x="2389744" y="3821929"/>
                    <a:ext cx="4775848" cy="1313290"/>
                    <a:chOff x="4126327" y="3918193"/>
                    <a:chExt cx="3448155" cy="1013283"/>
                  </a:xfrm>
                </p:grpSpPr>
                <p:sp>
                  <p:nvSpPr>
                    <p:cNvPr id="11" name="矩形 10">
                      <a:extLst>
                        <a:ext uri="{FF2B5EF4-FFF2-40B4-BE49-F238E27FC236}">
                          <a16:creationId xmlns:a16="http://schemas.microsoft.com/office/drawing/2014/main" id="{30001361-E9BB-4D53-9A0E-54F47C8524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2249" y="4370879"/>
                      <a:ext cx="1055077" cy="56059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b="1" i="1" dirty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zh-TW" altLang="en-US" b="1" i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2" name="箭號: 向右 14">
                      <a:extLst>
                        <a:ext uri="{FF2B5EF4-FFF2-40B4-BE49-F238E27FC236}">
                          <a16:creationId xmlns:a16="http://schemas.microsoft.com/office/drawing/2014/main" id="{74ACB8BE-0A5D-4C56-B556-207C34901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6327" y="4512037"/>
                      <a:ext cx="316523" cy="255024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600"/>
                    </a:p>
                  </p:txBody>
                </p:sp>
                <p:sp>
                  <p:nvSpPr>
                    <p:cNvPr id="13" name="箭號: 向右 15">
                      <a:extLst>
                        <a:ext uri="{FF2B5EF4-FFF2-40B4-BE49-F238E27FC236}">
                          <a16:creationId xmlns:a16="http://schemas.microsoft.com/office/drawing/2014/main" id="{7E10B9E3-902D-4CD8-9977-AA4697900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720" y="4539432"/>
                      <a:ext cx="316523" cy="255024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600"/>
                    </a:p>
                  </p:txBody>
                </p:sp>
                <p:sp>
                  <p:nvSpPr>
                    <p:cNvPr id="14" name="箭號: 上-下雙向 16">
                      <a:extLst>
                        <a:ext uri="{FF2B5EF4-FFF2-40B4-BE49-F238E27FC236}">
                          <a16:creationId xmlns:a16="http://schemas.microsoft.com/office/drawing/2014/main" id="{62017C2C-EBA7-463F-8F5A-EB057979DF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9482" y="3918193"/>
                      <a:ext cx="219075" cy="411044"/>
                    </a:xfrm>
                    <a:prstGeom prst="upDown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600"/>
                    </a:p>
                  </p:txBody>
                </p:sp>
                <p:sp>
                  <p:nvSpPr>
                    <p:cNvPr id="15" name="矩形 17">
                      <a:extLst>
                        <a:ext uri="{FF2B5EF4-FFF2-40B4-BE49-F238E27FC236}">
                          <a16:creationId xmlns:a16="http://schemas.microsoft.com/office/drawing/2014/main" id="{F3A6A1EE-1E7B-474E-A24A-CED9A7460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3511" y="4375335"/>
                      <a:ext cx="883724" cy="525667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p:txBody>
                </p:sp>
                <p:sp>
                  <p:nvSpPr>
                    <p:cNvPr id="16" name="矩形 22"/>
                    <p:cNvSpPr/>
                    <p:nvPr/>
                  </p:nvSpPr>
                  <p:spPr>
                    <a:xfrm>
                      <a:off x="6436616" y="3931448"/>
                      <a:ext cx="1137866" cy="28700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TW" sz="1600" dirty="0"/>
                        <a:t>Objective function</a:t>
                      </a:r>
                      <a:endParaRPr lang="zh-TW" altLang="en-US" sz="1600" dirty="0"/>
                    </a:p>
                  </p:txBody>
                </p:sp>
              </p:grpSp>
              <p:pic>
                <p:nvPicPr>
                  <p:cNvPr id="9" name="圖片 42"/>
                  <p:cNvPicPr preferRelativeResize="0">
                    <a:picLocks/>
                  </p:cNvPicPr>
                  <p:nvPr/>
                </p:nvPicPr>
                <p:blipFill rotWithShape="1">
                  <a:blip r:embed="rId2"/>
                  <a:srcRect l="13019" t="7660" r="9435" b="11161"/>
                  <a:stretch/>
                </p:blipFill>
                <p:spPr>
                  <a:xfrm>
                    <a:off x="1054925" y="4434325"/>
                    <a:ext cx="1224000" cy="576000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</p:pic>
              <p:pic>
                <p:nvPicPr>
                  <p:cNvPr id="10" name="圖片 43"/>
                  <p:cNvPicPr preferRelativeResize="0">
                    <a:picLocks/>
                  </p:cNvPicPr>
                  <p:nvPr/>
                </p:nvPicPr>
                <p:blipFill rotWithShape="1">
                  <a:blip r:embed="rId3"/>
                  <a:srcRect l="13036" t="7459" r="9570" b="11112"/>
                  <a:stretch/>
                </p:blipFill>
                <p:spPr>
                  <a:xfrm>
                    <a:off x="4878931" y="3186189"/>
                    <a:ext cx="1224000" cy="576000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</p:pic>
            </p:grpSp>
            <p:sp>
              <p:nvSpPr>
                <p:cNvPr id="7" name="矩形 4"/>
                <p:cNvSpPr/>
                <p:nvPr/>
              </p:nvSpPr>
              <p:spPr>
                <a:xfrm>
                  <a:off x="2286000" y="2967335"/>
                  <a:ext cx="4572000" cy="276999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endParaRPr lang="zh-TW" altLang="en-US" sz="1200" dirty="0"/>
                </a:p>
              </p:txBody>
            </p:sp>
          </p:grpSp>
          <p:sp>
            <p:nvSpPr>
              <p:cNvPr id="17" name="矩形 28"/>
              <p:cNvSpPr/>
              <p:nvPr/>
            </p:nvSpPr>
            <p:spPr>
              <a:xfrm>
                <a:off x="6063938" y="1400581"/>
                <a:ext cx="7097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/>
                  <a:t>Paired</a:t>
                </a:r>
                <a:endParaRPr lang="zh-TW" altLang="en-US" sz="1600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136227" y="3595647"/>
              <a:ext cx="8007716" cy="2818665"/>
              <a:chOff x="3136227" y="3595647"/>
              <a:chExt cx="8007716" cy="2818665"/>
            </a:xfrm>
          </p:grpSpPr>
          <p:pic>
            <p:nvPicPr>
              <p:cNvPr id="19" name="圖片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6227" y="3595647"/>
                <a:ext cx="3517277" cy="281866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0" name="圖片 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9652" y="3595648"/>
                <a:ext cx="4244291" cy="281866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814224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Synthesis (GlottGAN)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altLang="zh-TW" sz="2000" b="1">
                <a:solidFill>
                  <a:srgbClr val="0070C0"/>
                </a:solidFill>
              </a:rPr>
              <a:t>Objective Evaluation</a:t>
            </a:r>
            <a:endParaRPr lang="en-US" sz="1800"/>
          </a:p>
        </p:txBody>
      </p:sp>
      <p:grpSp>
        <p:nvGrpSpPr>
          <p:cNvPr id="24" name="Group 23"/>
          <p:cNvGrpSpPr/>
          <p:nvPr/>
        </p:nvGrpSpPr>
        <p:grpSpPr>
          <a:xfrm>
            <a:off x="1881272" y="2058441"/>
            <a:ext cx="8153400" cy="4316650"/>
            <a:chOff x="1881272" y="1791741"/>
            <a:chExt cx="8153400" cy="4316650"/>
          </a:xfrm>
        </p:grpSpPr>
        <p:pic>
          <p:nvPicPr>
            <p:cNvPr id="2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960" y="1796461"/>
              <a:ext cx="4192140" cy="3973376"/>
            </a:xfrm>
            <a:prstGeom prst="rect">
              <a:avLst/>
            </a:prstGeom>
          </p:spPr>
        </p:pic>
        <p:sp>
          <p:nvSpPr>
            <p:cNvPr id="26" name="矩形 7"/>
            <p:cNvSpPr/>
            <p:nvPr/>
          </p:nvSpPr>
          <p:spPr>
            <a:xfrm>
              <a:off x="4190999" y="1791741"/>
              <a:ext cx="35433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b="1">
                  <a:solidFill>
                    <a:srgbClr val="0070C0"/>
                  </a:solidFill>
                </a:rPr>
                <a:t>Glottal pulses generated by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GANs.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881272" y="2957487"/>
              <a:ext cx="8153400" cy="3150904"/>
              <a:chOff x="1881272" y="2957487"/>
              <a:chExt cx="8153400" cy="3150904"/>
            </a:xfrm>
          </p:grpSpPr>
          <p:sp>
            <p:nvSpPr>
              <p:cNvPr id="28" name="矩形 8"/>
              <p:cNvSpPr/>
              <p:nvPr/>
            </p:nvSpPr>
            <p:spPr>
              <a:xfrm>
                <a:off x="1881272" y="5769837"/>
                <a:ext cx="8153400" cy="338554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1600" dirty="0"/>
                  <a:t>The proposed GAN-based approach can generate glottal waveforms similar to the natural ones.</a:t>
                </a:r>
              </a:p>
            </p:txBody>
          </p:sp>
          <p:sp>
            <p:nvSpPr>
              <p:cNvPr id="29" name="矩形 1"/>
              <p:cNvSpPr/>
              <p:nvPr/>
            </p:nvSpPr>
            <p:spPr>
              <a:xfrm>
                <a:off x="7998217" y="2957487"/>
                <a:ext cx="9236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/>
                  <a:t>G, D: DNN</a:t>
                </a:r>
                <a:endParaRPr lang="zh-TW" altLang="en-US" sz="1400" dirty="0"/>
              </a:p>
            </p:txBody>
          </p:sp>
          <p:sp>
            <p:nvSpPr>
              <p:cNvPr id="30" name="矩形 9"/>
              <p:cNvSpPr/>
              <p:nvPr/>
            </p:nvSpPr>
            <p:spPr>
              <a:xfrm>
                <a:off x="7998217" y="3522956"/>
                <a:ext cx="17829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/>
                  <a:t>G, D: conditional DNN</a:t>
                </a:r>
                <a:endParaRPr lang="zh-TW" altLang="en-US" sz="1400" dirty="0"/>
              </a:p>
            </p:txBody>
          </p:sp>
          <p:sp>
            <p:nvSpPr>
              <p:cNvPr id="31" name="矩形 10"/>
              <p:cNvSpPr/>
              <p:nvPr/>
            </p:nvSpPr>
            <p:spPr>
              <a:xfrm>
                <a:off x="8016172" y="4190466"/>
                <a:ext cx="13340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/>
                  <a:t>G, D: Deep CNN</a:t>
                </a:r>
                <a:endParaRPr lang="zh-TW" altLang="en-US" sz="1400" dirty="0"/>
              </a:p>
            </p:txBody>
          </p:sp>
          <p:sp>
            <p:nvSpPr>
              <p:cNvPr id="32" name="矩形 13"/>
              <p:cNvSpPr/>
              <p:nvPr/>
            </p:nvSpPr>
            <p:spPr>
              <a:xfrm>
                <a:off x="8016171" y="4815731"/>
                <a:ext cx="20185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/>
                  <a:t>G, D: Deep CNN + LS loss </a:t>
                </a:r>
                <a:endParaRPr lang="zh-TW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931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Synthesis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Speech synthesis with GAN &amp; multi-task learning (SS-GAN-MTL) </a:t>
            </a:r>
            <a:r>
              <a:rPr lang="en-US" altLang="zh-TW" sz="2000">
                <a:solidFill>
                  <a:srgbClr val="0000FF"/>
                </a:solidFill>
              </a:rPr>
              <a:t>[Yang et al., ASRU 2017]</a:t>
            </a:r>
            <a:endParaRPr lang="en-US" altLang="zh-TW" sz="2000" dirty="0">
              <a:solidFill>
                <a:srgbClr val="0000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07" y="2333624"/>
            <a:ext cx="7447267" cy="399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562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Synthesis (SS-GAN-MTL)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>
                <a:solidFill>
                  <a:srgbClr val="0070C0"/>
                </a:solidFill>
              </a:rPr>
              <a:t>Speech synthesis with GAN &amp; multi-task learning (SS-GAN-MTL) </a:t>
            </a:r>
            <a:r>
              <a:rPr lang="en-US" altLang="zh-TW" sz="2000">
                <a:solidFill>
                  <a:srgbClr val="0000FF"/>
                </a:solidFill>
              </a:rPr>
              <a:t>[Yang et al., ASRU 2017]</a:t>
            </a:r>
            <a:endParaRPr lang="en-US" altLang="zh-TW" sz="2000" dirty="0">
              <a:solidFill>
                <a:srgbClr val="0000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4" y="2243649"/>
            <a:ext cx="7324725" cy="3980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430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Synthesis (SS-GAN-MTL)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Objective and subjective evaluations</a:t>
            </a:r>
            <a:endParaRPr lang="en-US" altLang="zh-TW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64201" y="2376601"/>
            <a:ext cx="9008575" cy="3921528"/>
            <a:chOff x="1583226" y="2100376"/>
            <a:chExt cx="9008575" cy="3921528"/>
          </a:xfrm>
        </p:grpSpPr>
        <p:sp>
          <p:nvSpPr>
            <p:cNvPr id="5" name="矩形 7"/>
            <p:cNvSpPr/>
            <p:nvPr/>
          </p:nvSpPr>
          <p:spPr>
            <a:xfrm>
              <a:off x="1726060" y="2100376"/>
              <a:ext cx="42047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Objective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evaluation results.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6" name="矩形 9"/>
            <p:cNvSpPr/>
            <p:nvPr/>
          </p:nvSpPr>
          <p:spPr>
            <a:xfrm>
              <a:off x="6457623" y="2100376"/>
              <a:ext cx="37677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The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preference score (%).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pic>
          <p:nvPicPr>
            <p:cNvPr id="7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226" y="2436135"/>
              <a:ext cx="4444457" cy="1409531"/>
            </a:xfrm>
            <a:prstGeom prst="rect">
              <a:avLst/>
            </a:prstGeom>
          </p:spPr>
        </p:pic>
        <p:pic>
          <p:nvPicPr>
            <p:cNvPr id="8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594" y="2500486"/>
              <a:ext cx="4401207" cy="2029208"/>
            </a:xfrm>
            <a:prstGeom prst="rect">
              <a:avLst/>
            </a:prstGeom>
          </p:spPr>
        </p:pic>
        <p:sp>
          <p:nvSpPr>
            <p:cNvPr id="9" name="矩形 13"/>
            <p:cNvSpPr/>
            <p:nvPr/>
          </p:nvSpPr>
          <p:spPr>
            <a:xfrm>
              <a:off x="2118895" y="5098574"/>
              <a:ext cx="7981546" cy="923330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TW"/>
                <a:t>From </a:t>
              </a:r>
              <a:r>
                <a:rPr lang="en-US" altLang="zh-TW" dirty="0"/>
                <a:t>objective evaluations, no remarkable difference is </a:t>
              </a:r>
              <a:r>
                <a:rPr lang="en-US" altLang="zh-TW"/>
                <a:t>observed.</a:t>
              </a:r>
            </a:p>
            <a:p>
              <a:pPr marL="342900" indent="-342900">
                <a:buFontTx/>
                <a:buAutoNum type="arabicPeriod"/>
              </a:pPr>
              <a:r>
                <a:rPr lang="en-US" altLang="zh-TW"/>
                <a:t>From subjective evaluations, GAN outperforms BLSTM and ASV, while GAN-PC underperforms GAN.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190594" y="2500487"/>
              <a:ext cx="4401207" cy="105233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2" name="矩形 14"/>
            <p:cNvSpPr/>
            <p:nvPr/>
          </p:nvSpPr>
          <p:spPr>
            <a:xfrm>
              <a:off x="6190594" y="3531280"/>
              <a:ext cx="4401207" cy="4673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3" name="矩形 15"/>
            <p:cNvSpPr/>
            <p:nvPr/>
          </p:nvSpPr>
          <p:spPr>
            <a:xfrm>
              <a:off x="1664576" y="2543197"/>
              <a:ext cx="4266243" cy="121019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939799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Convert (transform) speech from source to target</a:t>
            </a: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455582" y="2202555"/>
            <a:ext cx="7139778" cy="2916130"/>
            <a:chOff x="2113016" y="1547945"/>
            <a:chExt cx="7139778" cy="2916130"/>
          </a:xfrm>
        </p:grpSpPr>
        <p:grpSp>
          <p:nvGrpSpPr>
            <p:cNvPr id="5" name="群組 3"/>
            <p:cNvGrpSpPr/>
            <p:nvPr/>
          </p:nvGrpSpPr>
          <p:grpSpPr>
            <a:xfrm>
              <a:off x="2615852" y="1547945"/>
              <a:ext cx="6636942" cy="2916130"/>
              <a:chOff x="1097353" y="1771384"/>
              <a:chExt cx="6636942" cy="2916130"/>
            </a:xfrm>
          </p:grpSpPr>
          <p:sp>
            <p:nvSpPr>
              <p:cNvPr id="9" name="箭號: 向右 14">
                <a:extLst>
                  <a:ext uri="{FF2B5EF4-FFF2-40B4-BE49-F238E27FC236}">
                    <a16:creationId xmlns:a16="http://schemas.microsoft.com/office/drawing/2014/main" id="{74ACB8BE-0A5D-4C56-B556-207C34901E5C}"/>
                  </a:ext>
                </a:extLst>
              </p:cNvPr>
              <p:cNvSpPr/>
              <p:nvPr/>
            </p:nvSpPr>
            <p:spPr>
              <a:xfrm>
                <a:off x="2572991" y="4121288"/>
                <a:ext cx="528606" cy="36365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箭號: 向右 15">
                <a:extLst>
                  <a:ext uri="{FF2B5EF4-FFF2-40B4-BE49-F238E27FC236}">
                    <a16:creationId xmlns:a16="http://schemas.microsoft.com/office/drawing/2014/main" id="{7E10B9E3-902D-4CD8-9977-AA4697900348}"/>
                  </a:ext>
                </a:extLst>
              </p:cNvPr>
              <p:cNvSpPr/>
              <p:nvPr/>
            </p:nvSpPr>
            <p:spPr>
              <a:xfrm>
                <a:off x="4516197" y="4153997"/>
                <a:ext cx="528606" cy="36365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4">
                <a:extLst>
                  <a:ext uri="{FF2B5EF4-FFF2-40B4-BE49-F238E27FC236}">
                    <a16:creationId xmlns:a16="http://schemas.microsoft.com/office/drawing/2014/main" id="{30001361-E9BB-4D53-9A0E-54F47C85241B}"/>
                  </a:ext>
                </a:extLst>
              </p:cNvPr>
              <p:cNvSpPr/>
              <p:nvPr/>
            </p:nvSpPr>
            <p:spPr>
              <a:xfrm>
                <a:off x="3094417" y="3884059"/>
                <a:ext cx="1440000" cy="7993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i="1" dirty="0">
                    <a:solidFill>
                      <a:schemeClr val="tx2"/>
                    </a:solidFill>
                  </a:rPr>
                  <a:t>G</a:t>
                </a:r>
                <a:endParaRPr lang="zh-TW" altLang="en-US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" name="矩形 30">
                <a:extLst>
                  <a:ext uri="{FF2B5EF4-FFF2-40B4-BE49-F238E27FC236}">
                    <a16:creationId xmlns:a16="http://schemas.microsoft.com/office/drawing/2014/main" id="{F3A6A1EE-1E7B-474E-A24A-CED9A74603DF}"/>
                  </a:ext>
                </a:extLst>
              </p:cNvPr>
              <p:cNvSpPr/>
              <p:nvPr/>
            </p:nvSpPr>
            <p:spPr>
              <a:xfrm>
                <a:off x="5044827" y="3937927"/>
                <a:ext cx="1475853" cy="7495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Output</a:t>
                </a:r>
                <a:endParaRPr lang="zh-TW" altLang="en-US" dirty="0"/>
              </a:p>
            </p:txBody>
          </p:sp>
          <p:sp>
            <p:nvSpPr>
              <p:cNvPr id="13" name="箭號: 上-下雙向 16">
                <a:extLst>
                  <a:ext uri="{FF2B5EF4-FFF2-40B4-BE49-F238E27FC236}">
                    <a16:creationId xmlns:a16="http://schemas.microsoft.com/office/drawing/2014/main" id="{62017C2C-EBA7-463F-8F5A-EB057979DFDC}"/>
                  </a:ext>
                </a:extLst>
              </p:cNvPr>
              <p:cNvSpPr/>
              <p:nvPr/>
            </p:nvSpPr>
            <p:spPr>
              <a:xfrm>
                <a:off x="5636616" y="3367430"/>
                <a:ext cx="365864" cy="586138"/>
              </a:xfrm>
              <a:prstGeom prst="up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32"/>
              <p:cNvSpPr/>
              <p:nvPr/>
            </p:nvSpPr>
            <p:spPr>
              <a:xfrm>
                <a:off x="6015939" y="3386331"/>
                <a:ext cx="1718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/>
                  <a:t>Objective function</a:t>
                </a:r>
                <a:endParaRPr lang="zh-TW" altLang="en-US" sz="1600" dirty="0"/>
              </a:p>
            </p:txBody>
          </p:sp>
          <p:pic>
            <p:nvPicPr>
              <p:cNvPr id="15" name="圖片 24"/>
              <p:cNvPicPr preferRelativeResize="0">
                <a:picLocks/>
              </p:cNvPicPr>
              <p:nvPr/>
            </p:nvPicPr>
            <p:blipFill rotWithShape="1">
              <a:blip r:embed="rId8"/>
              <a:srcRect l="12992" t="7892" r="9469" b="10966"/>
              <a:stretch/>
            </p:blipFill>
            <p:spPr>
              <a:xfrm>
                <a:off x="1231671" y="3943826"/>
                <a:ext cx="1260000" cy="720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pic>
            <p:nvPicPr>
              <p:cNvPr id="16" name="圖片 25"/>
              <p:cNvPicPr preferRelativeResize="0">
                <a:picLocks/>
              </p:cNvPicPr>
              <p:nvPr/>
            </p:nvPicPr>
            <p:blipFill rotWithShape="1">
              <a:blip r:embed="rId9"/>
              <a:srcRect l="12987" t="7580" r="9583" b="11314"/>
              <a:stretch/>
            </p:blipFill>
            <p:spPr>
              <a:xfrm>
                <a:off x="5189548" y="2594925"/>
                <a:ext cx="1260000" cy="720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grpSp>
            <p:nvGrpSpPr>
              <p:cNvPr id="17" name="群組 26"/>
              <p:cNvGrpSpPr/>
              <p:nvPr/>
            </p:nvGrpSpPr>
            <p:grpSpPr>
              <a:xfrm>
                <a:off x="5044803" y="1771384"/>
                <a:ext cx="1812200" cy="738068"/>
                <a:chOff x="130123" y="2581034"/>
                <a:chExt cx="1812200" cy="738068"/>
              </a:xfrm>
            </p:grpSpPr>
            <p:pic>
              <p:nvPicPr>
                <p:cNvPr id="21" name="圖片 27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123" y="2581034"/>
                  <a:ext cx="715349" cy="738068"/>
                </a:xfrm>
                <a:prstGeom prst="rect">
                  <a:avLst/>
                </a:prstGeom>
              </p:spPr>
            </p:pic>
            <p:sp>
              <p:nvSpPr>
                <p:cNvPr id="22" name="文字方塊 28"/>
                <p:cNvSpPr txBox="1"/>
                <p:nvPr/>
              </p:nvSpPr>
              <p:spPr>
                <a:xfrm>
                  <a:off x="521043" y="2648916"/>
                  <a:ext cx="142128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Target speaker</a:t>
                  </a:r>
                  <a:endParaRPr lang="zh-TW" altLang="en-US" dirty="0"/>
                </a:p>
              </p:txBody>
            </p:sp>
          </p:grpSp>
          <p:grpSp>
            <p:nvGrpSpPr>
              <p:cNvPr id="18" name="群組 29"/>
              <p:cNvGrpSpPr/>
              <p:nvPr/>
            </p:nvGrpSpPr>
            <p:grpSpPr>
              <a:xfrm>
                <a:off x="1097353" y="3065949"/>
                <a:ext cx="1881932" cy="738068"/>
                <a:chOff x="6077542" y="1299631"/>
                <a:chExt cx="1881932" cy="738068"/>
              </a:xfrm>
            </p:grpSpPr>
            <p:pic>
              <p:nvPicPr>
                <p:cNvPr id="19" name="圖片 33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7542" y="1299631"/>
                  <a:ext cx="715349" cy="738068"/>
                </a:xfrm>
                <a:prstGeom prst="rect">
                  <a:avLst/>
                </a:prstGeom>
              </p:spPr>
            </p:pic>
            <p:sp>
              <p:nvSpPr>
                <p:cNvPr id="20" name="文字方塊 34"/>
                <p:cNvSpPr txBox="1"/>
                <p:nvPr/>
              </p:nvSpPr>
              <p:spPr>
                <a:xfrm>
                  <a:off x="6568204" y="1348300"/>
                  <a:ext cx="139127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Source speaker</a:t>
                  </a:r>
                  <a:endParaRPr lang="zh-TW" altLang="en-US" dirty="0"/>
                </a:p>
              </p:txBody>
            </p:sp>
          </p:grpSp>
        </p:grpSp>
        <p:pic>
          <p:nvPicPr>
            <p:cNvPr id="6" name="DS28_Source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2113016" y="3885882"/>
              <a:ext cx="579589" cy="387591"/>
            </a:xfrm>
            <a:prstGeom prst="rect">
              <a:avLst/>
            </a:prstGeom>
          </p:spPr>
        </p:pic>
        <p:pic>
          <p:nvPicPr>
            <p:cNvPr id="7" name="DS28_ANN+MLGV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8296727" y="3897850"/>
              <a:ext cx="579589" cy="387591"/>
            </a:xfrm>
            <a:prstGeom prst="rect">
              <a:avLst/>
            </a:prstGeom>
          </p:spPr>
        </p:pic>
        <p:pic>
          <p:nvPicPr>
            <p:cNvPr id="8" name="DS28_Target">
              <a:hlinkClick r:id="" action="ppaction://media"/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8298159" y="2414083"/>
              <a:ext cx="579589" cy="387591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485900" y="5347285"/>
            <a:ext cx="10020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1600"/>
              <a:t>Conventional VC approaches include Gaussian mixture model (GMM) </a:t>
            </a:r>
            <a:r>
              <a:rPr lang="en-US" altLang="zh-TW" sz="1600">
                <a:solidFill>
                  <a:srgbClr val="0000FF"/>
                </a:solidFill>
              </a:rPr>
              <a:t>[Toda et al., TASLP 2007]</a:t>
            </a:r>
            <a:r>
              <a:rPr lang="en-US" altLang="zh-TW" sz="1600"/>
              <a:t>, non-negative matrix factorization (NMF) </a:t>
            </a:r>
            <a:r>
              <a:rPr lang="en-US" altLang="zh-TW" sz="1600">
                <a:solidFill>
                  <a:srgbClr val="0000FF"/>
                </a:solidFill>
              </a:rPr>
              <a:t>[Wu et al., TASLP 2014; Fu et al., TBME 2017]</a:t>
            </a:r>
            <a:r>
              <a:rPr lang="en-US" altLang="zh-TW" sz="1600"/>
              <a:t>, locally linear embedding (LLE</a:t>
            </a:r>
            <a:r>
              <a:rPr lang="en-US" altLang="zh-TW" sz="1600">
                <a:solidFill>
                  <a:srgbClr val="0000FF"/>
                </a:solidFill>
              </a:rPr>
              <a:t>) [Wu et al., Interspeech 2016]</a:t>
            </a:r>
            <a:r>
              <a:rPr lang="en-US" altLang="zh-TW" sz="1600"/>
              <a:t>, restricted Boltzmann machine (RBM) </a:t>
            </a:r>
            <a:r>
              <a:rPr lang="en-US" altLang="zh-TW" sz="1600">
                <a:solidFill>
                  <a:srgbClr val="0000FF"/>
                </a:solidFill>
              </a:rPr>
              <a:t>[Chen et al., TASLP 2014]</a:t>
            </a:r>
            <a:r>
              <a:rPr lang="en-US" altLang="zh-TW" sz="1600"/>
              <a:t>, feed forward NN </a:t>
            </a:r>
            <a:r>
              <a:rPr lang="en-US" altLang="zh-TW" sz="1600">
                <a:solidFill>
                  <a:srgbClr val="0000FF"/>
                </a:solidFill>
              </a:rPr>
              <a:t>[Desai et al., TASLP 2010]</a:t>
            </a:r>
            <a:r>
              <a:rPr lang="en-US" altLang="zh-TW" sz="1600"/>
              <a:t>, recurrent NN (RNN) </a:t>
            </a:r>
            <a:r>
              <a:rPr lang="en-US" altLang="zh-TW" sz="1600">
                <a:solidFill>
                  <a:srgbClr val="0000FF"/>
                </a:solidFill>
              </a:rPr>
              <a:t>[Nakashika et al., Interspeech 2014]</a:t>
            </a:r>
            <a:r>
              <a:rPr lang="en-US" altLang="zh-TW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87106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VAW-GAN</a:t>
            </a:r>
            <a:r>
              <a:rPr lang="en-US" altLang="zh-TW" sz="2400" b="1"/>
              <a:t> </a:t>
            </a:r>
            <a:r>
              <a:rPr lang="en-US" altLang="zh-TW" sz="2400">
                <a:solidFill>
                  <a:srgbClr val="0000FF"/>
                </a:solidFill>
              </a:rPr>
              <a:t>[Hsu et al., Interspeech 2017]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5900" y="5040700"/>
            <a:ext cx="1002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itchFamily="2" charset="2"/>
              <a:buChar char="§"/>
            </a:pPr>
            <a:r>
              <a:rPr lang="en-US" altLang="zh-TW" sz="1600"/>
              <a:t>Conventional MMSE approaches often encounter the “over-smoothing” issue.</a:t>
            </a:r>
          </a:p>
          <a:p>
            <a:pPr marL="285750" lvl="1" indent="-285750">
              <a:buFont typeface="Wingdings" pitchFamily="2" charset="2"/>
              <a:buChar char="§"/>
            </a:pPr>
            <a:r>
              <a:rPr lang="en-US" altLang="zh-TW" sz="1600"/>
              <a:t> GAN is used a new objective function to estimate G.</a:t>
            </a:r>
          </a:p>
          <a:p>
            <a:pPr marL="285750" lvl="1" indent="-285750">
              <a:buFont typeface="Wingdings" pitchFamily="2" charset="2"/>
              <a:buChar char="§"/>
            </a:pPr>
            <a:r>
              <a:rPr lang="en-US" altLang="zh-TW" sz="1600"/>
              <a:t> The goal is to increase the naturalness, clarity, similarity of converted speech.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609258" y="1634284"/>
            <a:ext cx="9128343" cy="3507431"/>
            <a:chOff x="1609258" y="1243759"/>
            <a:chExt cx="9128343" cy="3507431"/>
          </a:xfrm>
        </p:grpSpPr>
        <p:sp>
          <p:nvSpPr>
            <p:cNvPr id="25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 rot="5400000">
              <a:off x="7975747" y="2891299"/>
              <a:ext cx="546823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3084896" y="3550390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5028102" y="3583099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19">
              <a:extLst>
                <a:ext uri="{FF2B5EF4-FFF2-40B4-BE49-F238E27FC236}">
                  <a16:creationId xmlns:a16="http://schemas.microsoft.com/office/drawing/2014/main" id="{6DA0DD7C-03D9-4027-92BF-F54C69D01976}"/>
                </a:ext>
              </a:extLst>
            </p:cNvPr>
            <p:cNvSpPr/>
            <p:nvPr/>
          </p:nvSpPr>
          <p:spPr>
            <a:xfrm>
              <a:off x="7531676" y="3364028"/>
              <a:ext cx="1440000" cy="792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chemeClr val="accent6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29" name="箭號: 向右 11">
              <a:extLst>
                <a:ext uri="{FF2B5EF4-FFF2-40B4-BE49-F238E27FC236}">
                  <a16:creationId xmlns:a16="http://schemas.microsoft.com/office/drawing/2014/main" id="{233D1E01-B0D0-4E4A-94A2-EFCF8DC8A646}"/>
                </a:ext>
              </a:extLst>
            </p:cNvPr>
            <p:cNvSpPr/>
            <p:nvPr/>
          </p:nvSpPr>
          <p:spPr>
            <a:xfrm>
              <a:off x="8989896" y="3522855"/>
              <a:ext cx="516748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5">
              <a:extLst>
                <a:ext uri="{FF2B5EF4-FFF2-40B4-BE49-F238E27FC236}">
                  <a16:creationId xmlns:a16="http://schemas.microsoft.com/office/drawing/2014/main" id="{D9F1C25F-6173-4134-95DB-03FE14DCC7B3}"/>
                </a:ext>
              </a:extLst>
            </p:cNvPr>
            <p:cNvSpPr txBox="1"/>
            <p:nvPr/>
          </p:nvSpPr>
          <p:spPr>
            <a:xfrm>
              <a:off x="9340528" y="3158860"/>
              <a:ext cx="13970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Real</a:t>
              </a:r>
            </a:p>
            <a:p>
              <a:pPr algn="ctr"/>
              <a:r>
                <a:rPr lang="en-US" altLang="zh-TW" dirty="0"/>
                <a:t>or</a:t>
              </a:r>
            </a:p>
            <a:p>
              <a:pPr algn="ctr"/>
              <a:r>
                <a:rPr lang="en-US" altLang="zh-TW" dirty="0"/>
                <a:t>Fake</a:t>
              </a:r>
            </a:p>
          </p:txBody>
        </p:sp>
        <p:sp>
          <p:nvSpPr>
            <p:cNvPr id="31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6984850" y="3578719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14">
              <a:extLst>
                <a:ext uri="{FF2B5EF4-FFF2-40B4-BE49-F238E27FC236}">
                  <a16:creationId xmlns:a16="http://schemas.microsoft.com/office/drawing/2014/main" id="{30001361-E9BB-4D53-9A0E-54F47C85241B}"/>
                </a:ext>
              </a:extLst>
            </p:cNvPr>
            <p:cNvSpPr/>
            <p:nvPr/>
          </p:nvSpPr>
          <p:spPr>
            <a:xfrm>
              <a:off x="3606322" y="3313160"/>
              <a:ext cx="1440000" cy="799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chemeClr val="tx2"/>
                  </a:solidFill>
                </a:rPr>
                <a:t>G</a:t>
              </a:r>
              <a:endParaRPr lang="zh-TW" altLang="en-US" b="1" i="1" dirty="0">
                <a:solidFill>
                  <a:schemeClr val="tx2"/>
                </a:solidFill>
              </a:endParaRPr>
            </a:p>
          </p:txBody>
        </p:sp>
        <p:grpSp>
          <p:nvGrpSpPr>
            <p:cNvPr id="33" name="群組 1"/>
            <p:cNvGrpSpPr/>
            <p:nvPr/>
          </p:nvGrpSpPr>
          <p:grpSpPr>
            <a:xfrm>
              <a:off x="7469518" y="1243759"/>
              <a:ext cx="1812200" cy="738068"/>
              <a:chOff x="130123" y="2581034"/>
              <a:chExt cx="1812200" cy="738068"/>
            </a:xfrm>
          </p:grpSpPr>
          <p:pic>
            <p:nvPicPr>
              <p:cNvPr id="44" name="圖片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123" y="2581034"/>
                <a:ext cx="715349" cy="738068"/>
              </a:xfrm>
              <a:prstGeom prst="rect">
                <a:avLst/>
              </a:prstGeom>
            </p:spPr>
          </p:pic>
          <p:sp>
            <p:nvSpPr>
              <p:cNvPr id="45" name="文字方塊 20"/>
              <p:cNvSpPr txBox="1"/>
              <p:nvPr/>
            </p:nvSpPr>
            <p:spPr>
              <a:xfrm>
                <a:off x="521043" y="2648916"/>
                <a:ext cx="14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Target speaker</a:t>
                </a:r>
                <a:endParaRPr lang="zh-TW" altLang="en-US" dirty="0"/>
              </a:p>
            </p:txBody>
          </p:sp>
        </p:grpSp>
        <p:grpSp>
          <p:nvGrpSpPr>
            <p:cNvPr id="34" name="群組 5"/>
            <p:cNvGrpSpPr/>
            <p:nvPr/>
          </p:nvGrpSpPr>
          <p:grpSpPr>
            <a:xfrm>
              <a:off x="1609258" y="2495050"/>
              <a:ext cx="1881932" cy="738068"/>
              <a:chOff x="6077542" y="1299631"/>
              <a:chExt cx="1881932" cy="738068"/>
            </a:xfrm>
          </p:grpSpPr>
          <p:pic>
            <p:nvPicPr>
              <p:cNvPr id="42" name="圖片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542" y="1299631"/>
                <a:ext cx="715349" cy="738068"/>
              </a:xfrm>
              <a:prstGeom prst="rect">
                <a:avLst/>
              </a:prstGeom>
            </p:spPr>
          </p:pic>
          <p:sp>
            <p:nvSpPr>
              <p:cNvPr id="43" name="文字方塊 30"/>
              <p:cNvSpPr txBox="1"/>
              <p:nvPr/>
            </p:nvSpPr>
            <p:spPr>
              <a:xfrm>
                <a:off x="6568204" y="1348300"/>
                <a:ext cx="13912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Source speaker</a:t>
                </a:r>
                <a:endParaRPr lang="zh-TW" altLang="en-US" dirty="0"/>
              </a:p>
            </p:txBody>
          </p:sp>
        </p:grpSp>
        <p:pic>
          <p:nvPicPr>
            <p:cNvPr id="35" name="圖片 31"/>
            <p:cNvPicPr preferRelativeResize="0">
              <a:picLocks/>
            </p:cNvPicPr>
            <p:nvPr/>
          </p:nvPicPr>
          <p:blipFill rotWithShape="1">
            <a:blip r:embed="rId4"/>
            <a:srcRect l="12992" t="7892" r="9469" b="10966"/>
            <a:stretch/>
          </p:blipFill>
          <p:spPr>
            <a:xfrm>
              <a:off x="1743576" y="3372927"/>
              <a:ext cx="1260000" cy="72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36" name="圖片 32"/>
            <p:cNvPicPr preferRelativeResize="0">
              <a:picLocks/>
            </p:cNvPicPr>
            <p:nvPr/>
          </p:nvPicPr>
          <p:blipFill rotWithShape="1">
            <a:blip r:embed="rId5"/>
            <a:srcRect l="12987" t="7580" r="9583" b="11314"/>
            <a:stretch/>
          </p:blipFill>
          <p:spPr>
            <a:xfrm>
              <a:off x="7649638" y="2079715"/>
              <a:ext cx="1260000" cy="72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37" name="圖片 33"/>
            <p:cNvPicPr preferRelativeResize="0">
              <a:picLocks/>
            </p:cNvPicPr>
            <p:nvPr/>
          </p:nvPicPr>
          <p:blipFill rotWithShape="1">
            <a:blip r:embed="rId6"/>
            <a:srcRect l="13122" t="7482" r="9664" b="11421"/>
            <a:stretch/>
          </p:blipFill>
          <p:spPr>
            <a:xfrm>
              <a:off x="5632566" y="3405738"/>
              <a:ext cx="1260000" cy="72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38" name="圖片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3594" y="3731788"/>
              <a:ext cx="656109" cy="1019402"/>
            </a:xfrm>
            <a:prstGeom prst="rect">
              <a:avLst/>
            </a:prstGeom>
          </p:spPr>
        </p:pic>
        <p:grpSp>
          <p:nvGrpSpPr>
            <p:cNvPr id="39" name="群組 6"/>
            <p:cNvGrpSpPr/>
            <p:nvPr/>
          </p:nvGrpSpPr>
          <p:grpSpPr>
            <a:xfrm>
              <a:off x="5847802" y="2543719"/>
              <a:ext cx="829782" cy="738068"/>
              <a:chOff x="4319300" y="2624236"/>
              <a:chExt cx="829782" cy="738068"/>
            </a:xfrm>
          </p:grpSpPr>
          <p:pic>
            <p:nvPicPr>
              <p:cNvPr id="40" name="圖片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9300" y="2685297"/>
                <a:ext cx="628136" cy="648085"/>
              </a:xfrm>
              <a:prstGeom prst="rect">
                <a:avLst/>
              </a:prstGeom>
            </p:spPr>
          </p:pic>
          <p:pic>
            <p:nvPicPr>
              <p:cNvPr id="41" name="圖片 38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733" y="2624236"/>
                <a:ext cx="715349" cy="738068"/>
              </a:xfrm>
              <a:prstGeom prst="rect">
                <a:avLst/>
              </a:prstGeom>
            </p:spPr>
          </p:pic>
        </p:grpSp>
      </p:grpSp>
      <p:grpSp>
        <p:nvGrpSpPr>
          <p:cNvPr id="46" name="群組 4"/>
          <p:cNvGrpSpPr/>
          <p:nvPr/>
        </p:nvGrpSpPr>
        <p:grpSpPr>
          <a:xfrm>
            <a:off x="3913931" y="5982065"/>
            <a:ext cx="4096608" cy="471447"/>
            <a:chOff x="2333141" y="6209250"/>
            <a:chExt cx="4096608" cy="471447"/>
          </a:xfrm>
        </p:grpSpPr>
        <p:sp>
          <p:nvSpPr>
            <p:cNvPr id="47" name="矩形 42"/>
            <p:cNvSpPr/>
            <p:nvPr/>
          </p:nvSpPr>
          <p:spPr>
            <a:xfrm>
              <a:off x="2407483" y="6209250"/>
              <a:ext cx="4022266" cy="47144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0"/>
                <p:cNvSpPr/>
                <p:nvPr/>
              </p:nvSpPr>
              <p:spPr>
                <a:xfrm>
                  <a:off x="2333141" y="6237917"/>
                  <a:ext cx="409660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𝐺𝐴𝑁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𝑉𝐴𝐸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8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141" y="6237917"/>
                  <a:ext cx="4096608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198554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(VAW-GAN)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Objective and subjective evaluations</a:t>
            </a:r>
            <a:endParaRPr lang="en-US" altLang="zh-TW" sz="2400" b="1" dirty="0">
              <a:solidFill>
                <a:srgbClr val="0070C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305051" y="2466974"/>
            <a:ext cx="8248648" cy="4017998"/>
            <a:chOff x="1922021" y="1842902"/>
            <a:chExt cx="8636047" cy="4637672"/>
          </a:xfrm>
        </p:grpSpPr>
        <p:pic>
          <p:nvPicPr>
            <p:cNvPr id="50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8585" y="2243012"/>
              <a:ext cx="4342071" cy="1699206"/>
            </a:xfrm>
            <a:prstGeom prst="rect">
              <a:avLst/>
            </a:prstGeom>
          </p:spPr>
        </p:pic>
        <p:pic>
          <p:nvPicPr>
            <p:cNvPr id="51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661" y="2142729"/>
              <a:ext cx="3997995" cy="3351553"/>
            </a:xfrm>
            <a:prstGeom prst="rect">
              <a:avLst/>
            </a:prstGeom>
          </p:spPr>
        </p:pic>
        <p:sp>
          <p:nvSpPr>
            <p:cNvPr id="52" name="矩形 9"/>
            <p:cNvSpPr/>
            <p:nvPr/>
          </p:nvSpPr>
          <p:spPr>
            <a:xfrm>
              <a:off x="6751853" y="1868803"/>
              <a:ext cx="3304680" cy="42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b="1">
                  <a:solidFill>
                    <a:srgbClr val="0070C0"/>
                  </a:solidFill>
                </a:rPr>
                <a:t>MOS </a:t>
              </a:r>
              <a:r>
                <a:rPr lang="en-US" altLang="zh-TW" b="1" dirty="0">
                  <a:solidFill>
                    <a:srgbClr val="0070C0"/>
                  </a:solidFill>
                </a:rPr>
                <a:t>on naturalness.</a:t>
              </a:r>
              <a:endParaRPr lang="zh-TW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53" name="矩形 10"/>
            <p:cNvSpPr/>
            <p:nvPr/>
          </p:nvSpPr>
          <p:spPr>
            <a:xfrm>
              <a:off x="2274865" y="1842902"/>
              <a:ext cx="3586233" cy="42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b="1">
                  <a:solidFill>
                    <a:srgbClr val="0070C0"/>
                  </a:solidFill>
                </a:rPr>
                <a:t>The </a:t>
              </a:r>
              <a:r>
                <a:rPr lang="en-US" altLang="zh-TW" b="1" dirty="0">
                  <a:solidFill>
                    <a:srgbClr val="0070C0"/>
                  </a:solidFill>
                </a:rPr>
                <a:t>spectral envelopes.</a:t>
              </a:r>
              <a:endParaRPr lang="zh-TW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54" name="矩形 18"/>
            <p:cNvSpPr/>
            <p:nvPr/>
          </p:nvSpPr>
          <p:spPr>
            <a:xfrm>
              <a:off x="1922021" y="5805612"/>
              <a:ext cx="8636047" cy="674962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1600" dirty="0"/>
                <a:t>VAW-GAN outperforms VAE in terms of objective and subjective evaluations with generating more structured speech.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13883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>
                <a:solidFill>
                  <a:srgbClr val="0070C0"/>
                </a:solidFill>
              </a:rPr>
              <a:t>Sequence-to-sequence VC with learned similarity metric (LSM) </a:t>
            </a:r>
            <a:r>
              <a:rPr lang="en-US" altLang="zh-TW" sz="2000">
                <a:solidFill>
                  <a:srgbClr val="0000FF"/>
                </a:solidFill>
              </a:rPr>
              <a:t>[Kaneko et al., Interspeech 2017]</a:t>
            </a:r>
            <a:endParaRPr lang="en-US" altLang="zh-TW" sz="2000" dirty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38515" y="2158100"/>
            <a:ext cx="8429806" cy="4428539"/>
            <a:chOff x="1661906" y="1541935"/>
            <a:chExt cx="9128343" cy="5039254"/>
          </a:xfrm>
        </p:grpSpPr>
        <p:sp>
          <p:nvSpPr>
            <p:cNvPr id="11" name="圓角矩形 10"/>
            <p:cNvSpPr/>
            <p:nvPr/>
          </p:nvSpPr>
          <p:spPr>
            <a:xfrm>
              <a:off x="7115175" y="5011833"/>
              <a:ext cx="3486150" cy="902998"/>
            </a:xfrm>
            <a:prstGeom prst="roundRect">
              <a:avLst/>
            </a:prstGeom>
            <a:solidFill>
              <a:srgbClr val="7030A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2" name="矩形 42"/>
            <p:cNvSpPr/>
            <p:nvPr/>
          </p:nvSpPr>
          <p:spPr>
            <a:xfrm>
              <a:off x="3460134" y="6108252"/>
              <a:ext cx="4722044" cy="47293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3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 rot="5400000">
              <a:off x="8028395" y="3189475"/>
              <a:ext cx="546823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3137544" y="3848566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5080750" y="3881275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9">
              <a:extLst>
                <a:ext uri="{FF2B5EF4-FFF2-40B4-BE49-F238E27FC236}">
                  <a16:creationId xmlns:a16="http://schemas.microsoft.com/office/drawing/2014/main" id="{6DA0DD7C-03D9-4027-92BF-F54C69D01976}"/>
                </a:ext>
              </a:extLst>
            </p:cNvPr>
            <p:cNvSpPr/>
            <p:nvPr/>
          </p:nvSpPr>
          <p:spPr>
            <a:xfrm>
              <a:off x="7584324" y="3662204"/>
              <a:ext cx="1440000" cy="792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chemeClr val="accent6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7" name="箭號: 向右 11">
              <a:extLst>
                <a:ext uri="{FF2B5EF4-FFF2-40B4-BE49-F238E27FC236}">
                  <a16:creationId xmlns:a16="http://schemas.microsoft.com/office/drawing/2014/main" id="{233D1E01-B0D0-4E4A-94A2-EFCF8DC8A646}"/>
                </a:ext>
              </a:extLst>
            </p:cNvPr>
            <p:cNvSpPr/>
            <p:nvPr/>
          </p:nvSpPr>
          <p:spPr>
            <a:xfrm>
              <a:off x="9042544" y="3821031"/>
              <a:ext cx="516748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25">
              <a:extLst>
                <a:ext uri="{FF2B5EF4-FFF2-40B4-BE49-F238E27FC236}">
                  <a16:creationId xmlns:a16="http://schemas.microsoft.com/office/drawing/2014/main" id="{D9F1C25F-6173-4134-95DB-03FE14DCC7B3}"/>
                </a:ext>
              </a:extLst>
            </p:cNvPr>
            <p:cNvSpPr txBox="1"/>
            <p:nvPr/>
          </p:nvSpPr>
          <p:spPr>
            <a:xfrm>
              <a:off x="9393176" y="3457036"/>
              <a:ext cx="1397073" cy="1050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Real</a:t>
              </a:r>
            </a:p>
            <a:p>
              <a:pPr algn="ctr"/>
              <a:r>
                <a:rPr lang="en-US" altLang="zh-TW" dirty="0"/>
                <a:t>or</a:t>
              </a:r>
            </a:p>
            <a:p>
              <a:pPr algn="ctr"/>
              <a:r>
                <a:rPr lang="en-US" altLang="zh-TW" dirty="0"/>
                <a:t>Fake</a:t>
              </a:r>
            </a:p>
          </p:txBody>
        </p:sp>
        <p:sp>
          <p:nvSpPr>
            <p:cNvPr id="19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7037498" y="3876895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4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/>
                <p:nvPr/>
              </p:nvSpPr>
              <p:spPr>
                <a:xfrm>
                  <a:off x="3658970" y="3611336"/>
                  <a:ext cx="1440000" cy="79939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zh-TW" altLang="en-US" b="1" i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970" y="3611336"/>
                  <a:ext cx="1440000" cy="7993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群組 1"/>
            <p:cNvGrpSpPr/>
            <p:nvPr/>
          </p:nvGrpSpPr>
          <p:grpSpPr>
            <a:xfrm>
              <a:off x="7522166" y="1541935"/>
              <a:ext cx="1812200" cy="803345"/>
              <a:chOff x="130123" y="2581034"/>
              <a:chExt cx="1812200" cy="803345"/>
            </a:xfrm>
          </p:grpSpPr>
          <p:pic>
            <p:nvPicPr>
              <p:cNvPr id="44" name="圖片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123" y="2581034"/>
                <a:ext cx="715349" cy="738068"/>
              </a:xfrm>
              <a:prstGeom prst="rect">
                <a:avLst/>
              </a:prstGeom>
            </p:spPr>
          </p:pic>
          <p:sp>
            <p:nvSpPr>
              <p:cNvPr id="45" name="文字方塊 20"/>
              <p:cNvSpPr txBox="1"/>
              <p:nvPr/>
            </p:nvSpPr>
            <p:spPr>
              <a:xfrm>
                <a:off x="521043" y="2648916"/>
                <a:ext cx="1421280" cy="73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Target speaker</a:t>
                </a:r>
                <a:endParaRPr lang="zh-TW" altLang="en-US" dirty="0"/>
              </a:p>
            </p:txBody>
          </p:sp>
        </p:grpSp>
        <p:grpSp>
          <p:nvGrpSpPr>
            <p:cNvPr id="22" name="群組 5"/>
            <p:cNvGrpSpPr/>
            <p:nvPr/>
          </p:nvGrpSpPr>
          <p:grpSpPr>
            <a:xfrm>
              <a:off x="1661906" y="2793226"/>
              <a:ext cx="1881932" cy="784132"/>
              <a:chOff x="6077542" y="1299631"/>
              <a:chExt cx="1881932" cy="784132"/>
            </a:xfrm>
          </p:grpSpPr>
          <p:pic>
            <p:nvPicPr>
              <p:cNvPr id="42" name="圖片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542" y="1299631"/>
                <a:ext cx="715349" cy="738068"/>
              </a:xfrm>
              <a:prstGeom prst="rect">
                <a:avLst/>
              </a:prstGeom>
            </p:spPr>
          </p:pic>
          <p:sp>
            <p:nvSpPr>
              <p:cNvPr id="43" name="文字方塊 30"/>
              <p:cNvSpPr txBox="1"/>
              <p:nvPr/>
            </p:nvSpPr>
            <p:spPr>
              <a:xfrm>
                <a:off x="6568204" y="1348300"/>
                <a:ext cx="1391270" cy="73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Source speaker</a:t>
                </a:r>
                <a:endParaRPr lang="zh-TW" altLang="en-US" dirty="0"/>
              </a:p>
            </p:txBody>
          </p:sp>
        </p:grpSp>
        <p:pic>
          <p:nvPicPr>
            <p:cNvPr id="23" name="圖片 31"/>
            <p:cNvPicPr preferRelativeResize="0">
              <a:picLocks/>
            </p:cNvPicPr>
            <p:nvPr/>
          </p:nvPicPr>
          <p:blipFill rotWithShape="1">
            <a:blip r:embed="rId6"/>
            <a:srcRect l="12992" t="7892" r="9469" b="10966"/>
            <a:stretch/>
          </p:blipFill>
          <p:spPr>
            <a:xfrm>
              <a:off x="1796224" y="3671103"/>
              <a:ext cx="1260000" cy="72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4" name="圖片 32"/>
            <p:cNvPicPr preferRelativeResize="0">
              <a:picLocks/>
            </p:cNvPicPr>
            <p:nvPr/>
          </p:nvPicPr>
          <p:blipFill rotWithShape="1">
            <a:blip r:embed="rId7"/>
            <a:srcRect l="12987" t="7580" r="9583" b="11314"/>
            <a:stretch/>
          </p:blipFill>
          <p:spPr>
            <a:xfrm>
              <a:off x="7702286" y="2377891"/>
              <a:ext cx="1260000" cy="72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5" name="圖片 33"/>
            <p:cNvPicPr preferRelativeResize="0">
              <a:picLocks/>
            </p:cNvPicPr>
            <p:nvPr/>
          </p:nvPicPr>
          <p:blipFill rotWithShape="1">
            <a:blip r:embed="rId8"/>
            <a:srcRect l="13122" t="7482" r="9664" b="11421"/>
            <a:stretch/>
          </p:blipFill>
          <p:spPr>
            <a:xfrm>
              <a:off x="5685214" y="3703914"/>
              <a:ext cx="1260000" cy="72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grpSp>
          <p:nvGrpSpPr>
            <p:cNvPr id="26" name="群組 6"/>
            <p:cNvGrpSpPr/>
            <p:nvPr/>
          </p:nvGrpSpPr>
          <p:grpSpPr>
            <a:xfrm>
              <a:off x="5900450" y="2841895"/>
              <a:ext cx="829782" cy="738068"/>
              <a:chOff x="4319300" y="2624236"/>
              <a:chExt cx="829782" cy="738068"/>
            </a:xfrm>
          </p:grpSpPr>
          <p:pic>
            <p:nvPicPr>
              <p:cNvPr id="40" name="圖片 3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9300" y="2685297"/>
                <a:ext cx="628136" cy="648085"/>
              </a:xfrm>
              <a:prstGeom prst="rect">
                <a:avLst/>
              </a:prstGeom>
            </p:spPr>
          </p:pic>
          <p:pic>
            <p:nvPicPr>
              <p:cNvPr id="41" name="圖片 3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733" y="2624236"/>
                <a:ext cx="715349" cy="73806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40"/>
                <p:cNvSpPr/>
                <p:nvPr/>
              </p:nvSpPr>
              <p:spPr>
                <a:xfrm>
                  <a:off x="3015036" y="6091540"/>
                  <a:ext cx="5649879" cy="4446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𝑆𝑉𝐶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bSup>
                            <m:d>
                              <m:d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𝐺𝐴𝑁</m:t>
                                </m:r>
                              </m:sub>
                            </m:sSub>
                          </m:e>
                        </m:func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036" y="6091540"/>
                  <a:ext cx="5649879" cy="465064"/>
                </a:xfrm>
                <a:prstGeom prst="rect">
                  <a:avLst/>
                </a:prstGeom>
                <a:blipFill>
                  <a:blip r:embed="rId10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8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/>
                <p:nvPr/>
              </p:nvSpPr>
              <p:spPr>
                <a:xfrm>
                  <a:off x="3666150" y="4773702"/>
                  <a:ext cx="1440000" cy="7993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oMath>
                    </m:oMathPara>
                  </a14:m>
                  <a:endParaRPr lang="zh-TW" altLang="en-US" b="1" i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150" y="4773702"/>
                  <a:ext cx="1440000" cy="79939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35"/>
            <p:cNvSpPr/>
            <p:nvPr/>
          </p:nvSpPr>
          <p:spPr>
            <a:xfrm>
              <a:off x="1863615" y="5011833"/>
              <a:ext cx="1173586" cy="38524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Noise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39"/>
                <p:cNvSpPr/>
                <p:nvPr/>
              </p:nvSpPr>
              <p:spPr>
                <a:xfrm>
                  <a:off x="2286295" y="4673218"/>
                  <a:ext cx="385704" cy="4202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295" y="4673218"/>
                  <a:ext cx="39145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3095388" y="5038151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5130843" y="4972795"/>
              <a:ext cx="528606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44"/>
            <p:cNvPicPr preferRelativeResize="0">
              <a:picLocks/>
            </p:cNvPicPr>
            <p:nvPr/>
          </p:nvPicPr>
          <p:blipFill rotWithShape="1">
            <a:blip r:embed="rId8"/>
            <a:srcRect l="13122" t="7482" r="9664" b="11421"/>
            <a:stretch/>
          </p:blipFill>
          <p:spPr>
            <a:xfrm>
              <a:off x="5696842" y="4774894"/>
              <a:ext cx="1260000" cy="72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34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 rot="19495592">
              <a:off x="7062534" y="4675423"/>
              <a:ext cx="1066834" cy="3636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"/>
                <p:cNvSpPr/>
                <p:nvPr/>
              </p:nvSpPr>
              <p:spPr>
                <a:xfrm>
                  <a:off x="7083978" y="5381929"/>
                  <a:ext cx="3085276" cy="483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𝑆𝑉𝐶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a14:m>
                  <a:r>
                    <a:rPr lang="en-US" altLang="zh-TW" sz="1400" dirty="0"/>
                    <a:t>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sz="1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979" y="5381929"/>
                  <a:ext cx="3743332" cy="5329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4"/>
            <p:cNvSpPr/>
            <p:nvPr/>
          </p:nvSpPr>
          <p:spPr>
            <a:xfrm>
              <a:off x="8623727" y="3649437"/>
              <a:ext cx="82377" cy="790587"/>
            </a:xfrm>
            <a:prstGeom prst="rect">
              <a:avLst/>
            </a:prstGeom>
            <a:solidFill>
              <a:srgbClr val="99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7"/>
                <p:cNvSpPr/>
                <p:nvPr/>
              </p:nvSpPr>
              <p:spPr>
                <a:xfrm>
                  <a:off x="9113207" y="2427033"/>
                  <a:ext cx="359665" cy="350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3207" y="2427033"/>
                  <a:ext cx="375423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8"/>
            <p:cNvSpPr txBox="1"/>
            <p:nvPr/>
          </p:nvSpPr>
          <p:spPr>
            <a:xfrm>
              <a:off x="7973986" y="5043771"/>
              <a:ext cx="1537256" cy="350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Similarity metric </a:t>
              </a:r>
              <a:endParaRPr lang="zh-TW" altLang="en-US" sz="1400" dirty="0"/>
            </a:p>
          </p:txBody>
        </p:sp>
        <p:cxnSp>
          <p:nvCxnSpPr>
            <p:cNvPr id="39" name="直線單箭頭接點 12"/>
            <p:cNvCxnSpPr>
              <a:stCxn id="36" idx="2"/>
            </p:cNvCxnSpPr>
            <p:nvPr/>
          </p:nvCxnSpPr>
          <p:spPr>
            <a:xfrm>
              <a:off x="8664915" y="4440023"/>
              <a:ext cx="290730" cy="57600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875598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(LSM)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Spectrogram Analysis 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726061" y="2257615"/>
            <a:ext cx="8779973" cy="4078272"/>
            <a:chOff x="1726061" y="2000440"/>
            <a:chExt cx="8779973" cy="4078272"/>
          </a:xfrm>
        </p:grpSpPr>
        <p:pic>
          <p:nvPicPr>
            <p:cNvPr id="47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061" y="2364674"/>
              <a:ext cx="8779973" cy="3204823"/>
            </a:xfrm>
            <a:prstGeom prst="rect">
              <a:avLst/>
            </a:prstGeom>
          </p:spPr>
        </p:pic>
        <p:sp>
          <p:nvSpPr>
            <p:cNvPr id="48" name="矩形 6"/>
            <p:cNvSpPr/>
            <p:nvPr/>
          </p:nvSpPr>
          <p:spPr>
            <a:xfrm>
              <a:off x="2522593" y="2000440"/>
              <a:ext cx="75441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/>
                <a:t>Comparison </a:t>
              </a:r>
              <a:r>
                <a:rPr lang="en-US" altLang="zh-TW" dirty="0"/>
                <a:t>of MCCs (upper) and STFT spectrograms (lower).</a:t>
              </a:r>
              <a:endParaRPr lang="zh-TW" altLang="en-US" dirty="0"/>
            </a:p>
          </p:txBody>
        </p:sp>
        <p:sp>
          <p:nvSpPr>
            <p:cNvPr id="49" name="矩形 4"/>
            <p:cNvSpPr/>
            <p:nvPr/>
          </p:nvSpPr>
          <p:spPr>
            <a:xfrm>
              <a:off x="2192570" y="2370811"/>
              <a:ext cx="7924800" cy="325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0" name="矩形 2"/>
            <p:cNvSpPr/>
            <p:nvPr/>
          </p:nvSpPr>
          <p:spPr>
            <a:xfrm>
              <a:off x="2419246" y="2317271"/>
              <a:ext cx="7539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Source</a:t>
              </a:r>
              <a:endParaRPr lang="zh-TW" altLang="en-US" sz="1600" dirty="0"/>
            </a:p>
          </p:txBody>
        </p:sp>
        <p:sp>
          <p:nvSpPr>
            <p:cNvPr id="51" name="矩形 10"/>
            <p:cNvSpPr/>
            <p:nvPr/>
          </p:nvSpPr>
          <p:spPr>
            <a:xfrm>
              <a:off x="4157944" y="2385128"/>
              <a:ext cx="7000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Target</a:t>
              </a:r>
              <a:endParaRPr lang="zh-TW" altLang="en-US" sz="1600" dirty="0"/>
            </a:p>
          </p:txBody>
        </p:sp>
        <p:sp>
          <p:nvSpPr>
            <p:cNvPr id="52" name="矩形 11"/>
            <p:cNvSpPr/>
            <p:nvPr/>
          </p:nvSpPr>
          <p:spPr>
            <a:xfrm>
              <a:off x="5883325" y="2348698"/>
              <a:ext cx="5034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FVC</a:t>
              </a:r>
              <a:endParaRPr lang="zh-TW" altLang="en-US" sz="1600" dirty="0"/>
            </a:p>
          </p:txBody>
        </p:sp>
        <p:sp>
          <p:nvSpPr>
            <p:cNvPr id="53" name="矩形 12"/>
            <p:cNvSpPr/>
            <p:nvPr/>
          </p:nvSpPr>
          <p:spPr>
            <a:xfrm>
              <a:off x="7491895" y="2348698"/>
              <a:ext cx="9733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MSE(S2S)</a:t>
              </a:r>
              <a:endParaRPr lang="zh-TW" altLang="en-US" sz="1600" dirty="0"/>
            </a:p>
          </p:txBody>
        </p:sp>
        <p:sp>
          <p:nvSpPr>
            <p:cNvPr id="54" name="矩形 13"/>
            <p:cNvSpPr/>
            <p:nvPr/>
          </p:nvSpPr>
          <p:spPr>
            <a:xfrm>
              <a:off x="9222574" y="2387601"/>
              <a:ext cx="9589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LSM(S2S)</a:t>
              </a:r>
              <a:endParaRPr lang="zh-TW" altLang="en-US" sz="1600" dirty="0"/>
            </a:p>
          </p:txBody>
        </p:sp>
        <p:sp>
          <p:nvSpPr>
            <p:cNvPr id="55" name="矩形 14"/>
            <p:cNvSpPr/>
            <p:nvPr/>
          </p:nvSpPr>
          <p:spPr>
            <a:xfrm>
              <a:off x="2442885" y="5709380"/>
              <a:ext cx="7513658" cy="369332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The spectral textures of LSM are more similar to the target ones.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81196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(LSM)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altLang="zh-TW" sz="2000" b="1">
                <a:solidFill>
                  <a:srgbClr val="0070C0"/>
                </a:solidFill>
              </a:rPr>
              <a:t>Subjective evaluations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821219" y="2218835"/>
            <a:ext cx="9294731" cy="4236977"/>
            <a:chOff x="1663570" y="1947941"/>
            <a:chExt cx="9294731" cy="4236977"/>
          </a:xfrm>
        </p:grpSpPr>
        <p:pic>
          <p:nvPicPr>
            <p:cNvPr id="15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445"/>
            <a:stretch/>
          </p:blipFill>
          <p:spPr>
            <a:xfrm>
              <a:off x="6218849" y="2243773"/>
              <a:ext cx="4320839" cy="2217654"/>
            </a:xfrm>
            <a:prstGeom prst="rect">
              <a:avLst/>
            </a:prstGeom>
          </p:spPr>
        </p:pic>
        <p:pic>
          <p:nvPicPr>
            <p:cNvPr id="16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303" y="2360115"/>
              <a:ext cx="3875675" cy="828820"/>
            </a:xfrm>
            <a:prstGeom prst="rect">
              <a:avLst/>
            </a:prstGeom>
          </p:spPr>
        </p:pic>
        <p:pic>
          <p:nvPicPr>
            <p:cNvPr id="17" name="圖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570" y="3853121"/>
              <a:ext cx="4013331" cy="871279"/>
            </a:xfrm>
            <a:prstGeom prst="rect">
              <a:avLst/>
            </a:prstGeom>
          </p:spPr>
        </p:pic>
        <p:sp>
          <p:nvSpPr>
            <p:cNvPr id="18" name="矩形 8"/>
            <p:cNvSpPr/>
            <p:nvPr/>
          </p:nvSpPr>
          <p:spPr>
            <a:xfrm>
              <a:off x="1814282" y="1953973"/>
              <a:ext cx="3782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Preference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scores for naturalness.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矩形 10"/>
            <p:cNvSpPr/>
            <p:nvPr/>
          </p:nvSpPr>
          <p:spPr>
            <a:xfrm>
              <a:off x="1721302" y="3464685"/>
              <a:ext cx="43316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Table 14: Preference scores for clarity.</a:t>
              </a:r>
              <a:endParaRPr lang="zh-TW" altLang="en-US" sz="1600" dirty="0"/>
            </a:p>
          </p:txBody>
        </p:sp>
        <p:sp>
          <p:nvSpPr>
            <p:cNvPr id="20" name="矩形 11"/>
            <p:cNvSpPr/>
            <p:nvPr/>
          </p:nvSpPr>
          <p:spPr>
            <a:xfrm>
              <a:off x="6160491" y="1947941"/>
              <a:ext cx="47978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Similarity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of TGT and SRC with VCs.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21" name="矩形 14"/>
            <p:cNvSpPr/>
            <p:nvPr/>
          </p:nvSpPr>
          <p:spPr>
            <a:xfrm>
              <a:off x="2522172" y="5846364"/>
              <a:ext cx="7735924" cy="338554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LSM outperforms FVC and MSE in terms of subjective evaluations.</a:t>
              </a:r>
            </a:p>
          </p:txBody>
        </p:sp>
        <p:sp>
          <p:nvSpPr>
            <p:cNvPr id="22" name="矩形 15"/>
            <p:cNvSpPr/>
            <p:nvPr/>
          </p:nvSpPr>
          <p:spPr>
            <a:xfrm>
              <a:off x="9525000" y="2380430"/>
              <a:ext cx="820136" cy="181243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3" name="矩形 16"/>
            <p:cNvSpPr/>
            <p:nvPr/>
          </p:nvSpPr>
          <p:spPr>
            <a:xfrm>
              <a:off x="7051788" y="2380430"/>
              <a:ext cx="820136" cy="181243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4" name="矩形 17"/>
            <p:cNvSpPr/>
            <p:nvPr/>
          </p:nvSpPr>
          <p:spPr>
            <a:xfrm>
              <a:off x="1802759" y="2348052"/>
              <a:ext cx="1064266" cy="833836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5" name="矩形 18"/>
            <p:cNvSpPr/>
            <p:nvPr/>
          </p:nvSpPr>
          <p:spPr>
            <a:xfrm>
              <a:off x="3663411" y="2360116"/>
              <a:ext cx="1064266" cy="82882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6" name="矩形 19"/>
            <p:cNvSpPr/>
            <p:nvPr/>
          </p:nvSpPr>
          <p:spPr>
            <a:xfrm>
              <a:off x="1814282" y="3873063"/>
              <a:ext cx="1064266" cy="833836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7" name="矩形 20"/>
            <p:cNvSpPr/>
            <p:nvPr/>
          </p:nvSpPr>
          <p:spPr>
            <a:xfrm>
              <a:off x="3674934" y="3885127"/>
              <a:ext cx="1064266" cy="82882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grpSp>
          <p:nvGrpSpPr>
            <p:cNvPr id="28" name="群組 21"/>
            <p:cNvGrpSpPr/>
            <p:nvPr/>
          </p:nvGrpSpPr>
          <p:grpSpPr>
            <a:xfrm>
              <a:off x="6536807" y="4411801"/>
              <a:ext cx="1936025" cy="738068"/>
              <a:chOff x="130123" y="2581034"/>
              <a:chExt cx="1936025" cy="738068"/>
            </a:xfrm>
          </p:grpSpPr>
          <p:pic>
            <p:nvPicPr>
              <p:cNvPr id="34" name="圖片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123" y="2581034"/>
                <a:ext cx="715349" cy="738068"/>
              </a:xfrm>
              <a:prstGeom prst="rect">
                <a:avLst/>
              </a:prstGeom>
            </p:spPr>
          </p:pic>
          <p:sp>
            <p:nvSpPr>
              <p:cNvPr id="35" name="文字方塊 23"/>
              <p:cNvSpPr txBox="1"/>
              <p:nvPr/>
            </p:nvSpPr>
            <p:spPr>
              <a:xfrm>
                <a:off x="644868" y="2648916"/>
                <a:ext cx="1421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Target speaker</a:t>
                </a:r>
                <a:endParaRPr lang="zh-TW" altLang="en-US" sz="1600" dirty="0"/>
              </a:p>
            </p:txBody>
          </p:sp>
        </p:grpSp>
        <p:grpSp>
          <p:nvGrpSpPr>
            <p:cNvPr id="29" name="群組 24"/>
            <p:cNvGrpSpPr/>
            <p:nvPr/>
          </p:nvGrpSpPr>
          <p:grpSpPr>
            <a:xfrm>
              <a:off x="8666965" y="4461427"/>
              <a:ext cx="2043857" cy="738068"/>
              <a:chOff x="6077542" y="1299631"/>
              <a:chExt cx="2043857" cy="738068"/>
            </a:xfrm>
          </p:grpSpPr>
          <p:pic>
            <p:nvPicPr>
              <p:cNvPr id="32" name="圖片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542" y="1299631"/>
                <a:ext cx="715349" cy="738068"/>
              </a:xfrm>
              <a:prstGeom prst="rect">
                <a:avLst/>
              </a:prstGeom>
            </p:spPr>
          </p:pic>
          <p:sp>
            <p:nvSpPr>
              <p:cNvPr id="33" name="文字方塊 26"/>
              <p:cNvSpPr txBox="1"/>
              <p:nvPr/>
            </p:nvSpPr>
            <p:spPr>
              <a:xfrm>
                <a:off x="6730129" y="1348300"/>
                <a:ext cx="13912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Source speaker</a:t>
                </a:r>
                <a:endParaRPr lang="zh-TW" altLang="en-US" sz="1400" dirty="0"/>
              </a:p>
            </p:txBody>
          </p:sp>
        </p:grpSp>
        <p:sp>
          <p:nvSpPr>
            <p:cNvPr id="30" name="向下箭號 3"/>
            <p:cNvSpPr/>
            <p:nvPr/>
          </p:nvSpPr>
          <p:spPr>
            <a:xfrm>
              <a:off x="9088187" y="5289684"/>
              <a:ext cx="484632" cy="512027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31" name="向下箭號 27"/>
            <p:cNvSpPr/>
            <p:nvPr/>
          </p:nvSpPr>
          <p:spPr>
            <a:xfrm rot="10800000">
              <a:off x="7153735" y="5258692"/>
              <a:ext cx="484632" cy="512027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7341089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Speech, Speaker, Emotion Recognitions </a:t>
            </a:r>
            <a:br>
              <a:rPr lang="en-ID"/>
            </a:br>
            <a:r>
              <a:rPr lang="en-ID"/>
              <a:t>&amp; Lip Reading Recognitions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sz="2000" b="1">
                <a:solidFill>
                  <a:srgbClr val="0070C0"/>
                </a:solidFill>
              </a:rPr>
              <a:t>Classification Task:					GAN Model	</a:t>
            </a: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917212" y="2125857"/>
            <a:ext cx="1827275" cy="4284484"/>
            <a:chOff x="7344023" y="1309861"/>
            <a:chExt cx="1827275" cy="4284484"/>
          </a:xfrm>
        </p:grpSpPr>
        <p:sp>
          <p:nvSpPr>
            <p:cNvPr id="22" name="文字方塊 23"/>
            <p:cNvSpPr txBox="1"/>
            <p:nvPr/>
          </p:nvSpPr>
          <p:spPr>
            <a:xfrm>
              <a:off x="8246250" y="1721103"/>
              <a:ext cx="9238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Output</a:t>
              </a:r>
            </a:p>
            <a:p>
              <a:pPr algn="ctr"/>
              <a:r>
                <a:rPr lang="en-US" altLang="zh-TW" sz="1600" dirty="0"/>
                <a:t>label</a:t>
              </a:r>
              <a:endParaRPr lang="zh-TW" altLang="en-US" sz="1600" dirty="0"/>
            </a:p>
          </p:txBody>
        </p:sp>
        <p:sp>
          <p:nvSpPr>
            <p:cNvPr id="23" name="矩形 12"/>
            <p:cNvSpPr/>
            <p:nvPr/>
          </p:nvSpPr>
          <p:spPr>
            <a:xfrm>
              <a:off x="7356377" y="3808520"/>
              <a:ext cx="902647" cy="7970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i="1" dirty="0"/>
                <a:t>E</a:t>
              </a:r>
              <a:endParaRPr lang="zh-TW" altLang="en-US" sz="1600" i="1" dirty="0"/>
            </a:p>
          </p:txBody>
        </p:sp>
        <p:sp>
          <p:nvSpPr>
            <p:cNvPr id="24" name="矩形 13"/>
            <p:cNvSpPr/>
            <p:nvPr/>
          </p:nvSpPr>
          <p:spPr>
            <a:xfrm>
              <a:off x="7356377" y="2447274"/>
              <a:ext cx="934993" cy="7917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>
                  <a:solidFill>
                    <a:srgbClr val="002060"/>
                  </a:solidFill>
                </a:rPr>
                <a:t>G</a:t>
              </a:r>
              <a:endParaRPr lang="zh-TW" altLang="en-US" sz="1600" b="1" i="1" dirty="0">
                <a:solidFill>
                  <a:srgbClr val="002060"/>
                </a:solidFill>
              </a:endParaRPr>
            </a:p>
          </p:txBody>
        </p:sp>
        <p:sp>
          <p:nvSpPr>
            <p:cNvPr id="25" name="矩形 16"/>
            <p:cNvSpPr/>
            <p:nvPr/>
          </p:nvSpPr>
          <p:spPr>
            <a:xfrm>
              <a:off x="7397939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6" name="矩形 17"/>
            <p:cNvSpPr/>
            <p:nvPr/>
          </p:nvSpPr>
          <p:spPr>
            <a:xfrm>
              <a:off x="7536849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7" name="矩形 18"/>
            <p:cNvSpPr/>
            <p:nvPr/>
          </p:nvSpPr>
          <p:spPr>
            <a:xfrm>
              <a:off x="7660282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8" name="矩形 19"/>
            <p:cNvSpPr/>
            <p:nvPr/>
          </p:nvSpPr>
          <p:spPr>
            <a:xfrm>
              <a:off x="7783714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9" name="矩形 20"/>
            <p:cNvSpPr/>
            <p:nvPr/>
          </p:nvSpPr>
          <p:spPr>
            <a:xfrm>
              <a:off x="8162325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30" name="直線接點 21"/>
            <p:cNvCxnSpPr/>
            <p:nvPr/>
          </p:nvCxnSpPr>
          <p:spPr>
            <a:xfrm>
              <a:off x="7853978" y="5059694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群組 27"/>
            <p:cNvGrpSpPr/>
            <p:nvPr/>
          </p:nvGrpSpPr>
          <p:grpSpPr>
            <a:xfrm>
              <a:off x="7401761" y="1716345"/>
              <a:ext cx="834650" cy="662835"/>
              <a:chOff x="6013110" y="4870578"/>
              <a:chExt cx="1402527" cy="1667072"/>
            </a:xfrm>
          </p:grpSpPr>
          <p:sp>
            <p:nvSpPr>
              <p:cNvPr id="40" name="圓角矩形 28"/>
              <p:cNvSpPr/>
              <p:nvPr/>
            </p:nvSpPr>
            <p:spPr>
              <a:xfrm>
                <a:off x="6013110" y="4870580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1" name="圓角矩形 29"/>
              <p:cNvSpPr/>
              <p:nvPr/>
            </p:nvSpPr>
            <p:spPr>
              <a:xfrm>
                <a:off x="6215343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2" name="圓角矩形 30"/>
              <p:cNvSpPr/>
              <p:nvPr/>
            </p:nvSpPr>
            <p:spPr>
              <a:xfrm>
                <a:off x="6451719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3" name="圓角矩形 31"/>
              <p:cNvSpPr/>
              <p:nvPr/>
            </p:nvSpPr>
            <p:spPr>
              <a:xfrm>
                <a:off x="6653952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4" name="圓角矩形 32"/>
              <p:cNvSpPr/>
              <p:nvPr/>
            </p:nvSpPr>
            <p:spPr>
              <a:xfrm>
                <a:off x="7307637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45" name="直線接點 33"/>
              <p:cNvCxnSpPr/>
              <p:nvPr/>
            </p:nvCxnSpPr>
            <p:spPr>
              <a:xfrm>
                <a:off x="6788240" y="5701002"/>
                <a:ext cx="460027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prstDash val="sysDot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43"/>
            <p:cNvCxnSpPr/>
            <p:nvPr/>
          </p:nvCxnSpPr>
          <p:spPr>
            <a:xfrm flipV="1">
              <a:off x="7764200" y="4605587"/>
              <a:ext cx="0" cy="238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44"/>
            <p:cNvCxnSpPr/>
            <p:nvPr/>
          </p:nvCxnSpPr>
          <p:spPr>
            <a:xfrm flipV="1">
              <a:off x="7797348" y="3239052"/>
              <a:ext cx="0" cy="5731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90"/>
                <p:cNvSpPr/>
                <p:nvPr/>
              </p:nvSpPr>
              <p:spPr>
                <a:xfrm>
                  <a:off x="7637764" y="1309861"/>
                  <a:ext cx="35458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34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764" y="1309861"/>
                  <a:ext cx="354584" cy="33855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2"/>
            <p:cNvSpPr/>
            <p:nvPr/>
          </p:nvSpPr>
          <p:spPr>
            <a:xfrm>
              <a:off x="7344023" y="3469476"/>
              <a:ext cx="921466" cy="216023"/>
            </a:xfrm>
            <a:prstGeom prst="rect">
              <a:avLst/>
            </a:prstGeom>
            <a:solidFill>
              <a:srgbClr val="9966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Emb</a:t>
              </a:r>
              <a:r>
                <a:rPr lang="en-US" altLang="zh-TW" sz="1600" dirty="0">
                  <a:solidFill>
                    <a:schemeClr val="bg1"/>
                  </a:solidFill>
                </a:rPr>
                <a:t>.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81"/>
                <p:cNvSpPr/>
                <p:nvPr/>
              </p:nvSpPr>
              <p:spPr>
                <a:xfrm>
                  <a:off x="7620339" y="5255791"/>
                  <a:ext cx="34977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339" y="5255791"/>
                  <a:ext cx="38985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86"/>
                <p:cNvSpPr/>
                <p:nvPr/>
              </p:nvSpPr>
              <p:spPr>
                <a:xfrm>
                  <a:off x="8218280" y="3149240"/>
                  <a:ext cx="95301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0" y="3149240"/>
                  <a:ext cx="1145826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6250" r="-4396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9"/>
                <p:cNvSpPr/>
                <p:nvPr/>
              </p:nvSpPr>
              <p:spPr>
                <a:xfrm>
                  <a:off x="8259024" y="4067171"/>
                  <a:ext cx="5120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024" y="4067171"/>
                  <a:ext cx="602601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6061" r="-8163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87"/>
                <p:cNvSpPr/>
                <p:nvPr/>
              </p:nvSpPr>
              <p:spPr>
                <a:xfrm>
                  <a:off x="8297133" y="2640657"/>
                  <a:ext cx="50077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133" y="2640657"/>
                  <a:ext cx="588174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6250" r="-833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6" name="圖片 94"/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/>
          <a:stretch/>
        </p:blipFill>
        <p:spPr>
          <a:xfrm>
            <a:off x="7153275" y="2464411"/>
            <a:ext cx="4525976" cy="2788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7" name="Group 46"/>
          <p:cNvGrpSpPr/>
          <p:nvPr/>
        </p:nvGrpSpPr>
        <p:grpSpPr>
          <a:xfrm>
            <a:off x="795342" y="4658719"/>
            <a:ext cx="3798434" cy="1453317"/>
            <a:chOff x="2287796" y="4337511"/>
            <a:chExt cx="4619777" cy="1857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91"/>
                <p:cNvSpPr/>
                <p:nvPr/>
              </p:nvSpPr>
              <p:spPr>
                <a:xfrm>
                  <a:off x="5891305" y="5236975"/>
                  <a:ext cx="374719" cy="3539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200" b="1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305" y="5236975"/>
                  <a:ext cx="38985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文字方塊 67"/>
            <p:cNvSpPr txBox="1"/>
            <p:nvPr/>
          </p:nvSpPr>
          <p:spPr>
            <a:xfrm>
              <a:off x="5145967" y="5498442"/>
              <a:ext cx="1747170" cy="58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/>
                <a:t>Noisy </a:t>
              </a:r>
              <a:br>
                <a:rPr lang="en-US" altLang="zh-TW" sz="1200"/>
              </a:br>
              <a:r>
                <a:rPr lang="en-US" altLang="zh-TW" sz="1200"/>
                <a:t>Data</a:t>
              </a:r>
              <a:endParaRPr lang="zh-TW" altLang="en-US" sz="1200" dirty="0"/>
            </a:p>
          </p:txBody>
        </p:sp>
        <p:sp>
          <p:nvSpPr>
            <p:cNvPr id="50" name="矩形 71"/>
            <p:cNvSpPr/>
            <p:nvPr/>
          </p:nvSpPr>
          <p:spPr>
            <a:xfrm>
              <a:off x="5665323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1" name="矩形 72"/>
            <p:cNvSpPr/>
            <p:nvPr/>
          </p:nvSpPr>
          <p:spPr>
            <a:xfrm>
              <a:off x="5804233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2" name="矩形 74"/>
            <p:cNvSpPr/>
            <p:nvPr/>
          </p:nvSpPr>
          <p:spPr>
            <a:xfrm>
              <a:off x="5927666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3" name="矩形 76"/>
            <p:cNvSpPr/>
            <p:nvPr/>
          </p:nvSpPr>
          <p:spPr>
            <a:xfrm>
              <a:off x="6051098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4" name="矩形 77"/>
            <p:cNvSpPr/>
            <p:nvPr/>
          </p:nvSpPr>
          <p:spPr>
            <a:xfrm>
              <a:off x="6688263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55" name="直線接點 78"/>
            <p:cNvCxnSpPr/>
            <p:nvPr/>
          </p:nvCxnSpPr>
          <p:spPr>
            <a:xfrm>
              <a:off x="6379916" y="5044505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3740454" y="5473592"/>
              <a:ext cx="1747170" cy="58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/>
                <a:t>Accented </a:t>
              </a:r>
              <a:br>
                <a:rPr lang="en-US" altLang="zh-TW" sz="1200"/>
              </a:br>
              <a:r>
                <a:rPr lang="en-US" altLang="zh-TW" sz="1200"/>
                <a:t>Speech</a:t>
              </a:r>
              <a:endParaRPr lang="zh-TW" altLang="en-US" sz="1200" dirty="0"/>
            </a:p>
          </p:txBody>
        </p:sp>
        <p:sp>
          <p:nvSpPr>
            <p:cNvPr id="57" name="矩形 59"/>
            <p:cNvSpPr/>
            <p:nvPr/>
          </p:nvSpPr>
          <p:spPr>
            <a:xfrm>
              <a:off x="4259810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8" name="矩形 61"/>
            <p:cNvSpPr/>
            <p:nvPr/>
          </p:nvSpPr>
          <p:spPr>
            <a:xfrm>
              <a:off x="4398720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9" name="矩形 63"/>
            <p:cNvSpPr/>
            <p:nvPr/>
          </p:nvSpPr>
          <p:spPr>
            <a:xfrm>
              <a:off x="4522153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0" name="矩形 64"/>
            <p:cNvSpPr/>
            <p:nvPr/>
          </p:nvSpPr>
          <p:spPr>
            <a:xfrm>
              <a:off x="4645585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1" name="矩形 65"/>
            <p:cNvSpPr/>
            <p:nvPr/>
          </p:nvSpPr>
          <p:spPr>
            <a:xfrm>
              <a:off x="5024196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62" name="直線接點 66"/>
            <p:cNvCxnSpPr/>
            <p:nvPr/>
          </p:nvCxnSpPr>
          <p:spPr>
            <a:xfrm>
              <a:off x="4715849" y="5019656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8"/>
                <p:cNvSpPr/>
                <p:nvPr/>
              </p:nvSpPr>
              <p:spPr>
                <a:xfrm>
                  <a:off x="4500227" y="5236976"/>
                  <a:ext cx="374719" cy="3539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̆"/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200" b="1" dirty="0"/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227" y="5236976"/>
                  <a:ext cx="389850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文字方塊 70"/>
            <p:cNvSpPr txBox="1"/>
            <p:nvPr/>
          </p:nvSpPr>
          <p:spPr>
            <a:xfrm>
              <a:off x="2450049" y="5473592"/>
              <a:ext cx="1747170" cy="58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/>
                <a:t>Channel </a:t>
              </a:r>
              <a:br>
                <a:rPr lang="en-US" altLang="zh-TW" sz="1200"/>
              </a:br>
              <a:r>
                <a:rPr lang="en-US" altLang="zh-TW" sz="1200"/>
                <a:t>Distortion</a:t>
              </a:r>
              <a:endParaRPr lang="zh-TW" altLang="en-US" sz="1200" dirty="0"/>
            </a:p>
          </p:txBody>
        </p:sp>
        <p:sp>
          <p:nvSpPr>
            <p:cNvPr id="65" name="矩形 73"/>
            <p:cNvSpPr/>
            <p:nvPr/>
          </p:nvSpPr>
          <p:spPr>
            <a:xfrm>
              <a:off x="2969405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6" name="矩形 75"/>
            <p:cNvSpPr/>
            <p:nvPr/>
          </p:nvSpPr>
          <p:spPr>
            <a:xfrm>
              <a:off x="3108315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7" name="矩形 82"/>
            <p:cNvSpPr/>
            <p:nvPr/>
          </p:nvSpPr>
          <p:spPr>
            <a:xfrm>
              <a:off x="3231748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8" name="矩形 83"/>
            <p:cNvSpPr/>
            <p:nvPr/>
          </p:nvSpPr>
          <p:spPr>
            <a:xfrm>
              <a:off x="3355180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9" name="矩形 88"/>
            <p:cNvSpPr/>
            <p:nvPr/>
          </p:nvSpPr>
          <p:spPr>
            <a:xfrm>
              <a:off x="3733791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70" name="直線接點 89"/>
            <p:cNvCxnSpPr/>
            <p:nvPr/>
          </p:nvCxnSpPr>
          <p:spPr>
            <a:xfrm>
              <a:off x="3425444" y="5019656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92"/>
                <p:cNvSpPr/>
                <p:nvPr/>
              </p:nvSpPr>
              <p:spPr>
                <a:xfrm>
                  <a:off x="3209821" y="5236976"/>
                  <a:ext cx="374719" cy="3539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200" b="1" dirty="0"/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822" y="5236976"/>
                  <a:ext cx="389850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圓角矩形 5"/>
            <p:cNvSpPr/>
            <p:nvPr/>
          </p:nvSpPr>
          <p:spPr>
            <a:xfrm>
              <a:off x="2287796" y="4708456"/>
              <a:ext cx="4619777" cy="148630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73" name="文字方塊 93"/>
            <p:cNvSpPr txBox="1"/>
            <p:nvPr/>
          </p:nvSpPr>
          <p:spPr>
            <a:xfrm>
              <a:off x="3355179" y="4337511"/>
              <a:ext cx="2621179" cy="35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Acoustic Mismatch 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6557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(CycleGAN-VC)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CycleGAN-VC</a:t>
            </a:r>
            <a:r>
              <a:rPr lang="zh-TW" altLang="en-US" sz="2400"/>
              <a:t> </a:t>
            </a:r>
            <a:r>
              <a:rPr lang="en-US" altLang="zh-TW" sz="2400">
                <a:solidFill>
                  <a:srgbClr val="0000FF"/>
                </a:solidFill>
              </a:rPr>
              <a:t>[Kaneko et al., arXiv 2017]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38475" y="2190750"/>
            <a:ext cx="6379858" cy="4335996"/>
            <a:chOff x="2116717" y="1521137"/>
            <a:chExt cx="7304822" cy="5224684"/>
          </a:xfrm>
        </p:grpSpPr>
        <p:sp>
          <p:nvSpPr>
            <p:cNvPr id="5" name="矩形 49"/>
            <p:cNvSpPr/>
            <p:nvPr/>
          </p:nvSpPr>
          <p:spPr>
            <a:xfrm>
              <a:off x="3458678" y="6021534"/>
              <a:ext cx="4583396" cy="7242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7"/>
                <p:cNvSpPr/>
                <p:nvPr/>
              </p:nvSpPr>
              <p:spPr>
                <a:xfrm>
                  <a:off x="3535933" y="6006556"/>
                  <a:ext cx="5261226" cy="7280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𝐹𝑢𝑙𝑙</m:t>
                          </m:r>
                        </m:sub>
                      </m:sSub>
                    </m:oMath>
                  </a14:m>
                  <a:r>
                    <a:rPr lang="en-US" altLang="zh-TW" sz="1600" i="1" dirty="0"/>
                    <a:t> </a:t>
                  </a:r>
                  <a:r>
                    <a:rPr lang="en-US" altLang="zh-TW" sz="1600" dirty="0"/>
                    <a:t>=</a:t>
                  </a:r>
                  <a:r>
                    <a:rPr lang="en-US" altLang="zh-TW" sz="1600" i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zh-TW" altLang="en-US" sz="1600" i="1">
                          <a:latin typeface="Cambria Math" panose="02040503050406030204" pitchFamily="18" charset="0"/>
                        </a:rPr>
                        <m:t>＋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a14:m>
                  <a:br>
                    <a:rPr lang="en-US" altLang="zh-TW" sz="1600" i="1" dirty="0">
                      <a:latin typeface="Cambria Math" panose="02040503050406030204" pitchFamily="18" charset="0"/>
                    </a:rPr>
                  </a:br>
                  <a:r>
                    <a:rPr lang="en-US" altLang="zh-TW" sz="1600" i="1" dirty="0">
                      <a:latin typeface="Cambria Math" panose="02040503050406030204" pitchFamily="18" charset="0"/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1600" i="1">
                          <a:latin typeface="Cambria Math" panose="02040503050406030204" pitchFamily="18" charset="0"/>
                        </a:rPr>
                        <m:t>＋</m:t>
                      </m:r>
                      <m:r>
                        <a:rPr lang="zh-TW" altLang="en-US" sz="16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𝐶𝑦𝑐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TW" sz="1600" i="1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5933" y="6006557"/>
                  <a:ext cx="5261226" cy="756682"/>
                </a:xfrm>
                <a:prstGeom prst="rect">
                  <a:avLst/>
                </a:prstGeom>
                <a:blipFill>
                  <a:blip r:embed="rId3"/>
                  <a:stretch>
                    <a:fillRect t="-3279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13"/>
                <p:cNvSpPr/>
                <p:nvPr/>
              </p:nvSpPr>
              <p:spPr>
                <a:xfrm>
                  <a:off x="3971203" y="2396765"/>
                  <a:ext cx="831839" cy="80159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US" altLang="zh-TW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203" y="2396765"/>
                  <a:ext cx="831839" cy="8015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箭號: 向右 14"/>
            <p:cNvSpPr/>
            <p:nvPr/>
          </p:nvSpPr>
          <p:spPr>
            <a:xfrm>
              <a:off x="3591410" y="2646707"/>
              <a:ext cx="346996" cy="31253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9" name="箭號: 向右 15"/>
            <p:cNvSpPr/>
            <p:nvPr/>
          </p:nvSpPr>
          <p:spPr>
            <a:xfrm>
              <a:off x="4873081" y="2646707"/>
              <a:ext cx="346996" cy="31253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18"/>
                <p:cNvSpPr/>
                <p:nvPr/>
              </p:nvSpPr>
              <p:spPr>
                <a:xfrm>
                  <a:off x="6762514" y="2392181"/>
                  <a:ext cx="831839" cy="80159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514" y="2392181"/>
                  <a:ext cx="831839" cy="8015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箭號: 向右 20"/>
            <p:cNvSpPr/>
            <p:nvPr/>
          </p:nvSpPr>
          <p:spPr>
            <a:xfrm>
              <a:off x="6383401" y="2666750"/>
              <a:ext cx="346996" cy="31253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2" name="箭號: 向右 21"/>
            <p:cNvSpPr/>
            <p:nvPr/>
          </p:nvSpPr>
          <p:spPr>
            <a:xfrm>
              <a:off x="7665073" y="2666750"/>
              <a:ext cx="346996" cy="31253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3" name="文字方塊 21"/>
            <p:cNvSpPr txBox="1"/>
            <p:nvPr/>
          </p:nvSpPr>
          <p:spPr>
            <a:xfrm>
              <a:off x="4419478" y="1521137"/>
              <a:ext cx="2810443" cy="370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線接點 22"/>
            <p:cNvCxnSpPr>
              <a:cxnSpLocks/>
            </p:cNvCxnSpPr>
            <p:nvPr/>
          </p:nvCxnSpPr>
          <p:spPr>
            <a:xfrm>
              <a:off x="2994077" y="1925105"/>
              <a:ext cx="556037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23"/>
            <p:cNvCxnSpPr>
              <a:cxnSpLocks/>
            </p:cNvCxnSpPr>
            <p:nvPr/>
          </p:nvCxnSpPr>
          <p:spPr>
            <a:xfrm>
              <a:off x="3011509" y="1905349"/>
              <a:ext cx="0" cy="39742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24"/>
            <p:cNvCxnSpPr>
              <a:cxnSpLocks/>
            </p:cNvCxnSpPr>
            <p:nvPr/>
          </p:nvCxnSpPr>
          <p:spPr>
            <a:xfrm>
              <a:off x="8566514" y="1906659"/>
              <a:ext cx="0" cy="39742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35"/>
                <p:cNvSpPr/>
                <p:nvPr/>
              </p:nvSpPr>
              <p:spPr>
                <a:xfrm>
                  <a:off x="6116548" y="3395267"/>
                  <a:ext cx="632209" cy="70317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6548" y="3395267"/>
                  <a:ext cx="632209" cy="7031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箭號: 向右 44"/>
            <p:cNvSpPr/>
            <p:nvPr/>
          </p:nvSpPr>
          <p:spPr>
            <a:xfrm>
              <a:off x="6754575" y="3611753"/>
              <a:ext cx="346996" cy="31253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9" name="文字方塊 41"/>
            <p:cNvSpPr txBox="1"/>
            <p:nvPr/>
          </p:nvSpPr>
          <p:spPr>
            <a:xfrm>
              <a:off x="7145855" y="3475125"/>
              <a:ext cx="2085347" cy="63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Scalar: belongs to domain </a:t>
              </a:r>
              <a:r>
                <a:rPr lang="en-US" altLang="zh-TW" sz="1400" i="1" dirty="0"/>
                <a:t>T</a:t>
              </a:r>
              <a:r>
                <a:rPr lang="en-US" altLang="zh-TW" sz="1400" dirty="0"/>
                <a:t> or not</a:t>
              </a:r>
              <a:endParaRPr lang="zh-TW" altLang="en-US" sz="1400" dirty="0"/>
            </a:p>
          </p:txBody>
        </p:sp>
        <p:sp>
          <p:nvSpPr>
            <p:cNvPr id="20" name="箭號: 向右 45"/>
            <p:cNvSpPr/>
            <p:nvPr/>
          </p:nvSpPr>
          <p:spPr>
            <a:xfrm rot="1874375">
              <a:off x="5828236" y="3187170"/>
              <a:ext cx="346996" cy="31253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grpSp>
          <p:nvGrpSpPr>
            <p:cNvPr id="21" name="群組 3"/>
            <p:cNvGrpSpPr/>
            <p:nvPr/>
          </p:nvGrpSpPr>
          <p:grpSpPr>
            <a:xfrm>
              <a:off x="2451097" y="3428126"/>
              <a:ext cx="6719429" cy="2570009"/>
              <a:chOff x="927096" y="3428125"/>
              <a:chExt cx="6719429" cy="2570009"/>
            </a:xfrm>
          </p:grpSpPr>
          <p:cxnSp>
            <p:nvCxnSpPr>
              <p:cNvPr id="32" name="直線接點 31"/>
              <p:cNvCxnSpPr>
                <a:cxnSpLocks/>
              </p:cNvCxnSpPr>
              <p:nvPr/>
            </p:nvCxnSpPr>
            <p:spPr>
              <a:xfrm>
                <a:off x="1487509" y="5673239"/>
                <a:ext cx="556037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4"/>
              <p:cNvCxnSpPr>
                <a:cxnSpLocks/>
              </p:cNvCxnSpPr>
              <p:nvPr/>
            </p:nvCxnSpPr>
            <p:spPr>
              <a:xfrm flipV="1">
                <a:off x="7038541" y="5271451"/>
                <a:ext cx="0" cy="39742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群組 1"/>
              <p:cNvGrpSpPr/>
              <p:nvPr/>
            </p:nvGrpSpPr>
            <p:grpSpPr>
              <a:xfrm>
                <a:off x="927096" y="3428125"/>
                <a:ext cx="6719429" cy="2570009"/>
                <a:chOff x="927096" y="3428125"/>
                <a:chExt cx="6719429" cy="2570009"/>
              </a:xfrm>
            </p:grpSpPr>
            <p:sp>
              <p:nvSpPr>
                <p:cNvPr id="35" name="文字方塊 42"/>
                <p:cNvSpPr txBox="1"/>
                <p:nvPr/>
              </p:nvSpPr>
              <p:spPr>
                <a:xfrm>
                  <a:off x="1124728" y="3428125"/>
                  <a:ext cx="2396573" cy="630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Scalar: belongs to domain </a:t>
                  </a:r>
                  <a:r>
                    <a:rPr lang="en-US" altLang="zh-TW" sz="1400" i="1" dirty="0"/>
                    <a:t>S</a:t>
                  </a:r>
                  <a:r>
                    <a:rPr lang="en-US" altLang="zh-TW" sz="1400" dirty="0"/>
                    <a:t> or not</a:t>
                  </a:r>
                  <a:endParaRPr lang="zh-TW" alt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矩形 25"/>
                    <p:cNvSpPr/>
                    <p:nvPr/>
                  </p:nvSpPr>
                  <p:spPr>
                    <a:xfrm>
                      <a:off x="2452828" y="4409248"/>
                      <a:ext cx="831839" cy="80159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26" name="矩形 2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2828" y="4409248"/>
                      <a:ext cx="831839" cy="80159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" name="箭號: 向右 31"/>
                <p:cNvSpPr/>
                <p:nvPr/>
              </p:nvSpPr>
              <p:spPr>
                <a:xfrm>
                  <a:off x="2073715" y="4683819"/>
                  <a:ext cx="346996" cy="31253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100"/>
                </a:p>
              </p:txBody>
            </p:sp>
            <p:sp>
              <p:nvSpPr>
                <p:cNvPr id="38" name="箭號: 向右 32"/>
                <p:cNvSpPr/>
                <p:nvPr/>
              </p:nvSpPr>
              <p:spPr>
                <a:xfrm>
                  <a:off x="3355386" y="4683819"/>
                  <a:ext cx="346996" cy="31253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1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矩形 28"/>
                    <p:cNvSpPr/>
                    <p:nvPr/>
                  </p:nvSpPr>
                  <p:spPr>
                    <a:xfrm>
                      <a:off x="5239194" y="4471088"/>
                      <a:ext cx="831839" cy="801595"/>
                    </a:xfrm>
                    <a:prstGeom prst="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zh-TW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TW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矩形 2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39194" y="4471088"/>
                      <a:ext cx="831839" cy="8015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rgbClr val="00206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箭號: 向右 34"/>
                <p:cNvSpPr/>
                <p:nvPr/>
              </p:nvSpPr>
              <p:spPr>
                <a:xfrm>
                  <a:off x="4859401" y="4721031"/>
                  <a:ext cx="346996" cy="31253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100"/>
                </a:p>
              </p:txBody>
            </p:sp>
            <p:sp>
              <p:nvSpPr>
                <p:cNvPr id="41" name="箭號: 向右 35"/>
                <p:cNvSpPr/>
                <p:nvPr/>
              </p:nvSpPr>
              <p:spPr>
                <a:xfrm>
                  <a:off x="6141073" y="4721031"/>
                  <a:ext cx="346996" cy="31253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100"/>
                </a:p>
              </p:txBody>
            </p:sp>
            <p:sp>
              <p:nvSpPr>
                <p:cNvPr id="42" name="文字方塊 32"/>
                <p:cNvSpPr txBox="1"/>
                <p:nvPr/>
              </p:nvSpPr>
              <p:spPr>
                <a:xfrm>
                  <a:off x="2951353" y="5627276"/>
                  <a:ext cx="2642312" cy="3708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solidFill>
                        <a:srgbClr val="FF0000"/>
                      </a:solidFill>
                    </a:rPr>
                    <a:t>as close as possible</a:t>
                  </a:r>
                  <a:endParaRPr lang="zh-TW" altLang="en-US" sz="14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3" name="直線接點 33"/>
                <p:cNvCxnSpPr>
                  <a:cxnSpLocks/>
                </p:cNvCxnSpPr>
                <p:nvPr/>
              </p:nvCxnSpPr>
              <p:spPr>
                <a:xfrm flipV="1">
                  <a:off x="1506477" y="5271451"/>
                  <a:ext cx="0" cy="39742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矩形 38"/>
                    <p:cNvSpPr/>
                    <p:nvPr/>
                  </p:nvSpPr>
                  <p:spPr>
                    <a:xfrm>
                      <a:off x="3355386" y="3518246"/>
                      <a:ext cx="632209" cy="703177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1270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b="1" dirty="0"/>
                    </a:p>
                  </p:txBody>
                </p:sp>
              </mc:Choice>
              <mc:Fallback xmlns="">
                <p:sp>
                  <p:nvSpPr>
                    <p:cNvPr id="39" name="矩形 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55386" y="3518246"/>
                      <a:ext cx="632209" cy="70317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1270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箭號: 向右 48"/>
                <p:cNvSpPr/>
                <p:nvPr/>
              </p:nvSpPr>
              <p:spPr>
                <a:xfrm rot="13132344">
                  <a:off x="3958061" y="4050189"/>
                  <a:ext cx="346996" cy="31253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100"/>
                </a:p>
              </p:txBody>
            </p:sp>
            <p:sp>
              <p:nvSpPr>
                <p:cNvPr id="46" name="箭號: 向右 50"/>
                <p:cNvSpPr/>
                <p:nvPr/>
              </p:nvSpPr>
              <p:spPr>
                <a:xfrm flipH="1">
                  <a:off x="2991278" y="3698408"/>
                  <a:ext cx="346996" cy="31253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100"/>
                </a:p>
              </p:txBody>
            </p:sp>
            <p:pic>
              <p:nvPicPr>
                <p:cNvPr id="47" name="圖片 50"/>
                <p:cNvPicPr preferRelativeResize="0">
                  <a:picLocks/>
                </p:cNvPicPr>
                <p:nvPr/>
              </p:nvPicPr>
              <p:blipFill rotWithShape="1">
                <a:blip r:embed="rId10"/>
                <a:srcRect l="12992" t="7892" r="9469" b="10966"/>
                <a:stretch/>
              </p:blipFill>
              <p:spPr>
                <a:xfrm>
                  <a:off x="927096" y="4455069"/>
                  <a:ext cx="1075899" cy="746722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pic>
            <p:pic>
              <p:nvPicPr>
                <p:cNvPr id="48" name="圖片 51"/>
                <p:cNvPicPr preferRelativeResize="0">
                  <a:picLocks/>
                </p:cNvPicPr>
                <p:nvPr/>
              </p:nvPicPr>
              <p:blipFill rotWithShape="1">
                <a:blip r:embed="rId10"/>
                <a:srcRect l="12992" t="7892" r="9469" b="10966"/>
                <a:stretch/>
              </p:blipFill>
              <p:spPr>
                <a:xfrm>
                  <a:off x="6570626" y="4477311"/>
                  <a:ext cx="1075899" cy="746722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pic>
            <p:pic>
              <p:nvPicPr>
                <p:cNvPr id="49" name="圖片 52"/>
                <p:cNvPicPr preferRelativeResize="0">
                  <a:picLocks/>
                </p:cNvPicPr>
                <p:nvPr/>
              </p:nvPicPr>
              <p:blipFill rotWithShape="1">
                <a:blip r:embed="rId11"/>
                <a:srcRect l="13122" t="7482" r="9664" b="11421"/>
                <a:stretch/>
              </p:blipFill>
              <p:spPr>
                <a:xfrm>
                  <a:off x="3768177" y="4479104"/>
                  <a:ext cx="1075899" cy="746722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pic>
          </p:grpSp>
        </p:grpSp>
        <p:pic>
          <p:nvPicPr>
            <p:cNvPr id="22" name="圖片 53"/>
            <p:cNvPicPr preferRelativeResize="0">
              <a:picLocks/>
            </p:cNvPicPr>
            <p:nvPr/>
          </p:nvPicPr>
          <p:blipFill rotWithShape="1">
            <a:blip r:embed="rId12"/>
            <a:srcRect l="12987" t="7580" r="9583" b="11314"/>
            <a:stretch/>
          </p:blipFill>
          <p:spPr>
            <a:xfrm>
              <a:off x="2431164" y="2392181"/>
              <a:ext cx="1075899" cy="7467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3" name="圖片 54"/>
            <p:cNvPicPr preferRelativeResize="0">
              <a:picLocks/>
            </p:cNvPicPr>
            <p:nvPr/>
          </p:nvPicPr>
          <p:blipFill rotWithShape="1">
            <a:blip r:embed="rId12"/>
            <a:srcRect l="12987" t="7580" r="9583" b="11314"/>
            <a:stretch/>
          </p:blipFill>
          <p:spPr>
            <a:xfrm>
              <a:off x="8104349" y="2392181"/>
              <a:ext cx="1075899" cy="7467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4" name="圖片 55"/>
            <p:cNvPicPr preferRelativeResize="0">
              <a:picLocks/>
            </p:cNvPicPr>
            <p:nvPr/>
          </p:nvPicPr>
          <p:blipFill rotWithShape="1">
            <a:blip r:embed="rId13"/>
            <a:srcRect l="13137" t="7732" r="9676" b="11088"/>
            <a:stretch/>
          </p:blipFill>
          <p:spPr>
            <a:xfrm>
              <a:off x="5239054" y="2439434"/>
              <a:ext cx="1075899" cy="7467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grpSp>
          <p:nvGrpSpPr>
            <p:cNvPr id="25" name="群組 43"/>
            <p:cNvGrpSpPr/>
            <p:nvPr/>
          </p:nvGrpSpPr>
          <p:grpSpPr>
            <a:xfrm>
              <a:off x="2116717" y="1978799"/>
              <a:ext cx="7304822" cy="3589246"/>
              <a:chOff x="688181" y="2196747"/>
              <a:chExt cx="7304822" cy="3331690"/>
            </a:xfrm>
          </p:grpSpPr>
          <p:sp>
            <p:nvSpPr>
              <p:cNvPr id="26" name="文字方塊 44"/>
              <p:cNvSpPr txBox="1"/>
              <p:nvPr/>
            </p:nvSpPr>
            <p:spPr>
              <a:xfrm>
                <a:off x="831492" y="5170604"/>
                <a:ext cx="731227" cy="344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C00000"/>
                    </a:solidFill>
                  </a:rPr>
                  <a:t>Target</a:t>
                </a:r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文字方塊 45"/>
              <p:cNvSpPr txBox="1"/>
              <p:nvPr/>
            </p:nvSpPr>
            <p:spPr>
              <a:xfrm>
                <a:off x="3766955" y="5184191"/>
                <a:ext cx="1169522" cy="344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002060"/>
                    </a:solidFill>
                  </a:rPr>
                  <a:t>Syn. Source</a:t>
                </a:r>
                <a:endParaRPr lang="zh-TW" altLang="en-US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8" name="文字方塊 46"/>
              <p:cNvSpPr txBox="1"/>
              <p:nvPr/>
            </p:nvSpPr>
            <p:spPr>
              <a:xfrm>
                <a:off x="7180746" y="5157352"/>
                <a:ext cx="731227" cy="344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C00000"/>
                    </a:solidFill>
                  </a:rPr>
                  <a:t>Target</a:t>
                </a:r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9" name="文字方塊 47"/>
              <p:cNvSpPr txBox="1"/>
              <p:nvPr/>
            </p:nvSpPr>
            <p:spPr>
              <a:xfrm>
                <a:off x="688181" y="2237638"/>
                <a:ext cx="779241" cy="344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002060"/>
                    </a:solidFill>
                  </a:rPr>
                  <a:t>Source</a:t>
                </a:r>
                <a:endParaRPr lang="zh-TW" altLang="en-US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文字方塊 48"/>
              <p:cNvSpPr txBox="1"/>
              <p:nvPr/>
            </p:nvSpPr>
            <p:spPr>
              <a:xfrm>
                <a:off x="3725620" y="2258191"/>
                <a:ext cx="1121509" cy="344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C00000"/>
                    </a:solidFill>
                  </a:rPr>
                  <a:t>Syn. Target</a:t>
                </a:r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文字方塊 56"/>
              <p:cNvSpPr txBox="1"/>
              <p:nvPr/>
            </p:nvSpPr>
            <p:spPr>
              <a:xfrm>
                <a:off x="7213762" y="2196747"/>
                <a:ext cx="779241" cy="344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002060"/>
                    </a:solidFill>
                  </a:rPr>
                  <a:t>Source</a:t>
                </a:r>
                <a:endParaRPr lang="zh-TW" altLang="en-US" sz="1400" dirty="0">
                  <a:solidFill>
                    <a:srgbClr val="00206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836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>
                <a:solidFill>
                  <a:srgbClr val="0070C0"/>
                </a:solidFill>
              </a:rPr>
              <a:t>Subjective evaluations</a:t>
            </a:r>
            <a:endParaRPr lang="en-US" altLang="zh-TW" sz="2400" b="1" dirty="0">
              <a:solidFill>
                <a:srgbClr val="0070C0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521432" y="2084285"/>
            <a:ext cx="7506025" cy="4024594"/>
            <a:chOff x="1524000" y="1396500"/>
            <a:chExt cx="8975124" cy="5118476"/>
          </a:xfrm>
        </p:grpSpPr>
        <p:sp>
          <p:nvSpPr>
            <p:cNvPr id="51" name="矩形 6"/>
            <p:cNvSpPr/>
            <p:nvPr/>
          </p:nvSpPr>
          <p:spPr>
            <a:xfrm>
              <a:off x="2168897" y="1812017"/>
              <a:ext cx="3456063" cy="391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b="1">
                  <a:solidFill>
                    <a:srgbClr val="0070C0"/>
                  </a:solidFill>
                </a:rPr>
                <a:t>MOS </a:t>
              </a:r>
              <a:r>
                <a:rPr lang="en-US" altLang="zh-TW" sz="1400" b="1" dirty="0">
                  <a:solidFill>
                    <a:srgbClr val="0070C0"/>
                  </a:solidFill>
                </a:rPr>
                <a:t>for naturalness.</a:t>
              </a:r>
              <a:endParaRPr lang="zh-TW" altLang="en-US" sz="1400" b="1" dirty="0">
                <a:solidFill>
                  <a:srgbClr val="0070C0"/>
                </a:solidFill>
              </a:endParaRPr>
            </a:p>
          </p:txBody>
        </p:sp>
        <p:pic>
          <p:nvPicPr>
            <p:cNvPr id="52" name="圖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8"/>
            <a:stretch/>
          </p:blipFill>
          <p:spPr>
            <a:xfrm>
              <a:off x="5624961" y="2517723"/>
              <a:ext cx="4874163" cy="1643057"/>
            </a:xfrm>
            <a:prstGeom prst="rect">
              <a:avLst/>
            </a:prstGeom>
          </p:spPr>
        </p:pic>
        <p:pic>
          <p:nvPicPr>
            <p:cNvPr id="53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269249"/>
              <a:ext cx="4343438" cy="1643057"/>
            </a:xfrm>
            <a:prstGeom prst="rect">
              <a:avLst/>
            </a:prstGeom>
          </p:spPr>
        </p:pic>
        <p:sp>
          <p:nvSpPr>
            <p:cNvPr id="54" name="矩形 1"/>
            <p:cNvSpPr/>
            <p:nvPr/>
          </p:nvSpPr>
          <p:spPr>
            <a:xfrm>
              <a:off x="6349458" y="1396500"/>
              <a:ext cx="3780549" cy="93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b="1">
                  <a:solidFill>
                    <a:srgbClr val="0070C0"/>
                  </a:solidFill>
                </a:rPr>
                <a:t>Similarity </a:t>
              </a:r>
              <a:r>
                <a:rPr lang="en-US" altLang="zh-TW" sz="1400" b="1" dirty="0">
                  <a:solidFill>
                    <a:srgbClr val="0070C0"/>
                  </a:solidFill>
                </a:rPr>
                <a:t>of to source and to target speakers.</a:t>
              </a:r>
              <a:r>
                <a:rPr lang="zh-TW" altLang="en-US" sz="1400" b="1" dirty="0">
                  <a:solidFill>
                    <a:srgbClr val="0070C0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70C0"/>
                  </a:solidFill>
                </a:rPr>
                <a:t>S: Source; T:Target; P: Proposed; B:Baseline</a:t>
              </a:r>
              <a:r>
                <a:rPr lang="zh-TW" altLang="en-US" sz="1400" b="1" dirty="0">
                  <a:solidFill>
                    <a:srgbClr val="0070C0"/>
                  </a:solidFill>
                </a:rPr>
                <a:t>　</a:t>
              </a:r>
            </a:p>
          </p:txBody>
        </p:sp>
        <p:sp>
          <p:nvSpPr>
            <p:cNvPr id="55" name="矩形 10"/>
            <p:cNvSpPr/>
            <p:nvPr/>
          </p:nvSpPr>
          <p:spPr>
            <a:xfrm>
              <a:off x="2104013" y="5575543"/>
              <a:ext cx="7965572" cy="939433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TW" sz="1400"/>
                <a:t>The </a:t>
              </a:r>
              <a:r>
                <a:rPr lang="en-US" altLang="zh-TW" sz="1400" dirty="0"/>
                <a:t>proposed method uses </a:t>
              </a:r>
              <a:r>
                <a:rPr lang="en-US" altLang="zh-TW" sz="1400" b="1" dirty="0"/>
                <a:t>non-parallel</a:t>
              </a:r>
              <a:r>
                <a:rPr lang="en-US" altLang="zh-TW" sz="1400" dirty="0"/>
                <a:t> </a:t>
              </a:r>
              <a:r>
                <a:rPr lang="en-US" altLang="zh-TW" sz="1400"/>
                <a:t>data.</a:t>
              </a:r>
            </a:p>
            <a:p>
              <a:pPr marL="342900" indent="-342900">
                <a:buFontTx/>
                <a:buAutoNum type="arabicPeriod"/>
              </a:pPr>
              <a:r>
                <a:rPr lang="en-US" altLang="zh-TW" sz="1400"/>
                <a:t>For naturalness, the proposed method outperforms baseline.</a:t>
              </a:r>
            </a:p>
            <a:p>
              <a:pPr marL="342900" indent="-342900">
                <a:buFontTx/>
                <a:buAutoNum type="arabicPeriod"/>
              </a:pPr>
              <a:r>
                <a:rPr lang="en-US" altLang="zh-TW" sz="1400"/>
                <a:t>For similarity, the proposed method is comparable to the baseline.</a:t>
              </a:r>
            </a:p>
          </p:txBody>
        </p:sp>
        <p:sp>
          <p:nvSpPr>
            <p:cNvPr id="56" name="矩形 12"/>
            <p:cNvSpPr/>
            <p:nvPr/>
          </p:nvSpPr>
          <p:spPr>
            <a:xfrm>
              <a:off x="6684801" y="2649973"/>
              <a:ext cx="424024" cy="133145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57" name="矩形 13"/>
            <p:cNvSpPr/>
            <p:nvPr/>
          </p:nvSpPr>
          <p:spPr>
            <a:xfrm>
              <a:off x="7398556" y="2649972"/>
              <a:ext cx="424024" cy="133145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58" name="矩形 18"/>
            <p:cNvSpPr/>
            <p:nvPr/>
          </p:nvSpPr>
          <p:spPr>
            <a:xfrm>
              <a:off x="8494551" y="2659498"/>
              <a:ext cx="424024" cy="133145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59" name="矩形 19"/>
            <p:cNvSpPr/>
            <p:nvPr/>
          </p:nvSpPr>
          <p:spPr>
            <a:xfrm>
              <a:off x="9408331" y="2659497"/>
              <a:ext cx="424024" cy="133145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60" name="矩形 20"/>
            <p:cNvSpPr/>
            <p:nvPr/>
          </p:nvSpPr>
          <p:spPr>
            <a:xfrm>
              <a:off x="2732564" y="3036770"/>
              <a:ext cx="931246" cy="833836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61" name="矩形 21"/>
            <p:cNvSpPr/>
            <p:nvPr/>
          </p:nvSpPr>
          <p:spPr>
            <a:xfrm>
              <a:off x="4757418" y="3083485"/>
              <a:ext cx="951233" cy="82882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grpSp>
          <p:nvGrpSpPr>
            <p:cNvPr id="64" name="群組 7"/>
            <p:cNvGrpSpPr/>
            <p:nvPr/>
          </p:nvGrpSpPr>
          <p:grpSpPr>
            <a:xfrm>
              <a:off x="6684801" y="4187268"/>
              <a:ext cx="3266358" cy="1147230"/>
              <a:chOff x="5012807" y="4411800"/>
              <a:chExt cx="4012090" cy="1619830"/>
            </a:xfrm>
          </p:grpSpPr>
          <p:grpSp>
            <p:nvGrpSpPr>
              <p:cNvPr id="65" name="群組 16"/>
              <p:cNvGrpSpPr/>
              <p:nvPr/>
            </p:nvGrpSpPr>
            <p:grpSpPr>
              <a:xfrm>
                <a:off x="5012807" y="4411800"/>
                <a:ext cx="1812200" cy="1007437"/>
                <a:chOff x="130123" y="2581034"/>
                <a:chExt cx="1812200" cy="1007437"/>
              </a:xfrm>
            </p:grpSpPr>
            <p:pic>
              <p:nvPicPr>
                <p:cNvPr id="71" name="圖片 1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123" y="2581034"/>
                  <a:ext cx="715349" cy="738068"/>
                </a:xfrm>
                <a:prstGeom prst="rect">
                  <a:avLst/>
                </a:prstGeom>
              </p:spPr>
            </p:pic>
            <p:sp>
              <p:nvSpPr>
                <p:cNvPr id="72" name="文字方塊 22"/>
                <p:cNvSpPr txBox="1"/>
                <p:nvPr/>
              </p:nvSpPr>
              <p:spPr>
                <a:xfrm>
                  <a:off x="521043" y="2648916"/>
                  <a:ext cx="1421280" cy="939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Target speaker</a:t>
                  </a:r>
                  <a:endParaRPr lang="zh-TW" altLang="en-US" sz="1400" dirty="0"/>
                </a:p>
              </p:txBody>
            </p:sp>
          </p:grpSp>
          <p:grpSp>
            <p:nvGrpSpPr>
              <p:cNvPr id="66" name="群組 23"/>
              <p:cNvGrpSpPr/>
              <p:nvPr/>
            </p:nvGrpSpPr>
            <p:grpSpPr>
              <a:xfrm>
                <a:off x="7142965" y="4461427"/>
                <a:ext cx="1881932" cy="988224"/>
                <a:chOff x="6077542" y="1299631"/>
                <a:chExt cx="1881932" cy="988224"/>
              </a:xfrm>
            </p:grpSpPr>
            <p:pic>
              <p:nvPicPr>
                <p:cNvPr id="69" name="圖片 2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7542" y="1299631"/>
                  <a:ext cx="715349" cy="738068"/>
                </a:xfrm>
                <a:prstGeom prst="rect">
                  <a:avLst/>
                </a:prstGeom>
              </p:spPr>
            </p:pic>
            <p:sp>
              <p:nvSpPr>
                <p:cNvPr id="70" name="文字方塊 25"/>
                <p:cNvSpPr txBox="1"/>
                <p:nvPr/>
              </p:nvSpPr>
              <p:spPr>
                <a:xfrm>
                  <a:off x="6568204" y="1348299"/>
                  <a:ext cx="1391270" cy="9395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Source speaker</a:t>
                  </a:r>
                  <a:endParaRPr lang="zh-TW" altLang="en-US" sz="1400" dirty="0"/>
                </a:p>
              </p:txBody>
            </p:sp>
          </p:grpSp>
          <p:sp>
            <p:nvSpPr>
              <p:cNvPr id="67" name="向下箭號 26"/>
              <p:cNvSpPr/>
              <p:nvPr/>
            </p:nvSpPr>
            <p:spPr>
              <a:xfrm>
                <a:off x="7918206" y="5519604"/>
                <a:ext cx="484632" cy="512026"/>
              </a:xfrm>
              <a:prstGeom prst="down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100"/>
              </a:p>
            </p:txBody>
          </p:sp>
          <p:sp>
            <p:nvSpPr>
              <p:cNvPr id="68" name="向下箭號 27"/>
              <p:cNvSpPr/>
              <p:nvPr/>
            </p:nvSpPr>
            <p:spPr>
              <a:xfrm rot="10800000">
                <a:off x="5485839" y="5510043"/>
                <a:ext cx="484632" cy="512028"/>
              </a:xfrm>
              <a:prstGeom prst="down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1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616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Multi-target VC </a:t>
            </a:r>
            <a:r>
              <a:rPr lang="en-US" altLang="zh-TW" sz="2400">
                <a:solidFill>
                  <a:srgbClr val="0000FF"/>
                </a:solidFill>
              </a:rPr>
              <a:t>[Chou et al., Interspeech 2018]</a:t>
            </a:r>
          </a:p>
          <a:p>
            <a:endParaRPr lang="en-US" sz="2400"/>
          </a:p>
        </p:txBody>
      </p:sp>
      <p:grpSp>
        <p:nvGrpSpPr>
          <p:cNvPr id="4" name="Group 3"/>
          <p:cNvGrpSpPr/>
          <p:nvPr/>
        </p:nvGrpSpPr>
        <p:grpSpPr>
          <a:xfrm>
            <a:off x="1914114" y="2353765"/>
            <a:ext cx="8378428" cy="4290510"/>
            <a:chOff x="1526272" y="1628434"/>
            <a:chExt cx="9125977" cy="5135270"/>
          </a:xfrm>
        </p:grpSpPr>
        <p:pic>
          <p:nvPicPr>
            <p:cNvPr id="5" name="圖片 90"/>
            <p:cNvPicPr preferRelativeResize="0">
              <a:picLocks/>
            </p:cNvPicPr>
            <p:nvPr/>
          </p:nvPicPr>
          <p:blipFill rotWithShape="1">
            <a:blip r:embed="rId2"/>
            <a:srcRect l="12992" t="7892" r="9469" b="10966"/>
            <a:stretch/>
          </p:blipFill>
          <p:spPr>
            <a:xfrm>
              <a:off x="1700573" y="4762491"/>
              <a:ext cx="1149161" cy="5821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117"/>
                <p:cNvSpPr/>
                <p:nvPr/>
              </p:nvSpPr>
              <p:spPr>
                <a:xfrm>
                  <a:off x="4368261" y="5069517"/>
                  <a:ext cx="825452" cy="368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𝑒𝑛𝑐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18" name="矩形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261" y="5069517"/>
                  <a:ext cx="92294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130"/>
                <p:cNvSpPr/>
                <p:nvPr/>
              </p:nvSpPr>
              <p:spPr>
                <a:xfrm>
                  <a:off x="2089845" y="5321834"/>
                  <a:ext cx="358285" cy="368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31" name="矩形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45" y="5321835"/>
                  <a:ext cx="3706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3381945" y="2931150"/>
              <a:ext cx="475574" cy="11016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4952857" y="2933323"/>
              <a:ext cx="874486" cy="110169"/>
            </a:xfrm>
            <a:prstGeom prst="rightArrow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19">
              <a:extLst>
                <a:ext uri="{FF2B5EF4-FFF2-40B4-BE49-F238E27FC236}">
                  <a16:creationId xmlns:a16="http://schemas.microsoft.com/office/drawing/2014/main" id="{6DA0DD7C-03D9-4027-92BF-F54C69D01976}"/>
                </a:ext>
              </a:extLst>
            </p:cNvPr>
            <p:cNvSpPr/>
            <p:nvPr/>
          </p:nvSpPr>
          <p:spPr>
            <a:xfrm>
              <a:off x="5823840" y="1833498"/>
              <a:ext cx="1085303" cy="6431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chemeClr val="accent6">
                      <a:lumMod val="50000"/>
                    </a:schemeClr>
                  </a:solidFill>
                </a:rPr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4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/>
                <p:nvPr/>
              </p:nvSpPr>
              <p:spPr>
                <a:xfrm>
                  <a:off x="3874788" y="2672487"/>
                  <a:ext cx="1085303" cy="64911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a14:m>
                  <a:r>
                    <a:rPr lang="en-US" altLang="zh-TW" b="1" i="1" dirty="0">
                      <a:solidFill>
                        <a:schemeClr val="tx1"/>
                      </a:solidFill>
                    </a:rPr>
                    <a:t>nc</a:t>
                  </a:r>
                  <a:endParaRPr lang="zh-TW" altLang="en-US" b="1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788" y="2672487"/>
                  <a:ext cx="1085303" cy="6491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圖片 18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CAA6F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929" y="2075364"/>
              <a:ext cx="643583" cy="599319"/>
            </a:xfrm>
            <a:prstGeom prst="rect">
              <a:avLst/>
            </a:prstGeom>
          </p:spPr>
        </p:pic>
        <p:pic>
          <p:nvPicPr>
            <p:cNvPr id="13" name="圖片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340" y="2035914"/>
              <a:ext cx="643583" cy="599319"/>
            </a:xfrm>
            <a:prstGeom prst="rect">
              <a:avLst/>
            </a:prstGeom>
          </p:spPr>
        </p:pic>
        <p:pic>
          <p:nvPicPr>
            <p:cNvPr id="14" name="圖片 31"/>
            <p:cNvPicPr preferRelativeResize="0">
              <a:picLocks/>
            </p:cNvPicPr>
            <p:nvPr/>
          </p:nvPicPr>
          <p:blipFill rotWithShape="1">
            <a:blip r:embed="rId2"/>
            <a:srcRect l="12992" t="7892" r="9469" b="10966"/>
            <a:stretch/>
          </p:blipFill>
          <p:spPr>
            <a:xfrm>
              <a:off x="2308285" y="2696466"/>
              <a:ext cx="1133592" cy="5846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5" name="圖片 32"/>
            <p:cNvPicPr preferRelativeResize="0">
              <a:picLocks/>
            </p:cNvPicPr>
            <p:nvPr/>
          </p:nvPicPr>
          <p:blipFill rotWithShape="1">
            <a:blip r:embed="rId9"/>
            <a:srcRect l="12987" t="7580" r="9583" b="11314"/>
            <a:stretch/>
          </p:blipFill>
          <p:spPr>
            <a:xfrm>
              <a:off x="8907295" y="2723391"/>
              <a:ext cx="1133592" cy="5846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16" name="矩形 28">
              <a:extLst>
                <a:ext uri="{FF2B5EF4-FFF2-40B4-BE49-F238E27FC236}">
                  <a16:creationId xmlns:a16="http://schemas.microsoft.com/office/drawing/2014/main" id="{30001361-E9BB-4D53-9A0E-54F47C85241B}"/>
                </a:ext>
              </a:extLst>
            </p:cNvPr>
            <p:cNvSpPr/>
            <p:nvPr/>
          </p:nvSpPr>
          <p:spPr>
            <a:xfrm>
              <a:off x="5851614" y="2662651"/>
              <a:ext cx="1085303" cy="6491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rgbClr val="002060"/>
                  </a:solidFill>
                </a:rPr>
                <a:t>Dec</a:t>
              </a:r>
              <a:endParaRPr lang="zh-TW" altLang="en-US" b="1" i="1" dirty="0">
                <a:solidFill>
                  <a:srgbClr val="002060"/>
                </a:solidFill>
              </a:endParaRPr>
            </a:p>
          </p:txBody>
        </p:sp>
        <p:sp>
          <p:nvSpPr>
            <p:cNvPr id="17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6936916" y="2938487"/>
              <a:ext cx="475574" cy="11016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7"/>
                <p:cNvSpPr/>
                <p:nvPr/>
              </p:nvSpPr>
              <p:spPr>
                <a:xfrm>
                  <a:off x="7346193" y="1868566"/>
                  <a:ext cx="361777" cy="368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6193" y="1868566"/>
                  <a:ext cx="375423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6911222" y="2052955"/>
              <a:ext cx="475574" cy="11016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5240849" y="2074306"/>
              <a:ext cx="582990" cy="110169"/>
            </a:xfrm>
            <a:prstGeom prst="rightArrow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 rot="16200000">
              <a:off x="4821860" y="2482894"/>
              <a:ext cx="881034" cy="111710"/>
            </a:xfrm>
            <a:prstGeom prst="rightArrow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 rot="16200000">
              <a:off x="6262719" y="3384759"/>
              <a:ext cx="263092" cy="122063"/>
            </a:xfrm>
            <a:prstGeom prst="rightArrow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54"/>
                <p:cNvSpPr/>
                <p:nvPr/>
              </p:nvSpPr>
              <p:spPr>
                <a:xfrm>
                  <a:off x="5859176" y="3548010"/>
                  <a:ext cx="361777" cy="368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9176" y="3548011"/>
                  <a:ext cx="375423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群組 55"/>
            <p:cNvGrpSpPr/>
            <p:nvPr/>
          </p:nvGrpSpPr>
          <p:grpSpPr>
            <a:xfrm>
              <a:off x="7710495" y="2075364"/>
              <a:ext cx="1339236" cy="599319"/>
              <a:chOff x="6470899" y="1312122"/>
              <a:chExt cx="1488575" cy="738068"/>
            </a:xfrm>
          </p:grpSpPr>
          <p:pic>
            <p:nvPicPr>
              <p:cNvPr id="61" name="圖片 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0899" y="1312122"/>
                <a:ext cx="715349" cy="738068"/>
              </a:xfrm>
              <a:prstGeom prst="rect">
                <a:avLst/>
              </a:prstGeom>
            </p:spPr>
          </p:pic>
          <p:sp>
            <p:nvSpPr>
              <p:cNvPr id="62" name="文字方塊 57"/>
              <p:cNvSpPr txBox="1"/>
              <p:nvPr/>
            </p:nvSpPr>
            <p:spPr>
              <a:xfrm>
                <a:off x="6568204" y="1348299"/>
                <a:ext cx="1391270" cy="54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25" name="圖片 58"/>
            <p:cNvPicPr preferRelativeResize="0">
              <a:picLocks/>
            </p:cNvPicPr>
            <p:nvPr/>
          </p:nvPicPr>
          <p:blipFill rotWithShape="1">
            <a:blip r:embed="rId2"/>
            <a:srcRect l="12992" t="7892" r="9469" b="10966"/>
            <a:stretch/>
          </p:blipFill>
          <p:spPr>
            <a:xfrm>
              <a:off x="7458543" y="2723391"/>
              <a:ext cx="1133592" cy="5846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59"/>
                <p:cNvSpPr/>
                <p:nvPr/>
              </p:nvSpPr>
              <p:spPr>
                <a:xfrm>
                  <a:off x="6167383" y="3559425"/>
                  <a:ext cx="592253" cy="368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400" b="1" i="1">
                          <a:solidFill>
                            <a:srgbClr val="9966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1400" b="1" i="1">
                          <a:solidFill>
                            <a:srgbClr val="9966FF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altLang="zh-TW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····</a:t>
                  </a:r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7383" y="3559425"/>
                  <a:ext cx="64472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22" t="-6667" r="-784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118"/>
                <p:cNvSpPr/>
                <p:nvPr/>
              </p:nvSpPr>
              <p:spPr>
                <a:xfrm>
                  <a:off x="4919922" y="3040208"/>
                  <a:ext cx="825452" cy="368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𝑒𝑛𝑐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19" name="矩形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922" y="3040208"/>
                  <a:ext cx="922945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2788976" y="4996182"/>
              <a:ext cx="482106" cy="10970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>
              <a:off x="4381464" y="4998347"/>
              <a:ext cx="886495" cy="109704"/>
            </a:xfrm>
            <a:prstGeom prst="rightArrow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87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/>
                <p:nvPr/>
              </p:nvSpPr>
              <p:spPr>
                <a:xfrm>
                  <a:off x="3288588" y="4738613"/>
                  <a:ext cx="1100208" cy="64637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a14:m>
                  <a:r>
                    <a:rPr lang="en-US" altLang="zh-TW" b="1" i="1" dirty="0">
                      <a:solidFill>
                        <a:schemeClr val="tx1"/>
                      </a:solidFill>
                    </a:rPr>
                    <a:t>nc</a:t>
                  </a:r>
                  <a:endParaRPr lang="zh-TW" altLang="en-US" b="1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588" y="4738613"/>
                  <a:ext cx="1100208" cy="64637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圖片 8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597" y="4104726"/>
              <a:ext cx="652421" cy="596791"/>
            </a:xfrm>
            <a:prstGeom prst="rect">
              <a:avLst/>
            </a:prstGeom>
          </p:spPr>
        </p:pic>
        <p:sp>
          <p:nvSpPr>
            <p:cNvPr id="32" name="矩形 92">
              <a:extLst>
                <a:ext uri="{FF2B5EF4-FFF2-40B4-BE49-F238E27FC236}">
                  <a16:creationId xmlns:a16="http://schemas.microsoft.com/office/drawing/2014/main" id="{30001361-E9BB-4D53-9A0E-54F47C85241B}"/>
                </a:ext>
              </a:extLst>
            </p:cNvPr>
            <p:cNvSpPr/>
            <p:nvPr/>
          </p:nvSpPr>
          <p:spPr>
            <a:xfrm>
              <a:off x="5292562" y="4728819"/>
              <a:ext cx="1100208" cy="6463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rgbClr val="002060"/>
                  </a:solidFill>
                </a:rPr>
                <a:t>Dec</a:t>
              </a:r>
              <a:endParaRPr lang="zh-TW" altLang="en-US" b="1" i="1" dirty="0">
                <a:solidFill>
                  <a:srgbClr val="002060"/>
                </a:solidFill>
              </a:endParaRPr>
            </a:p>
          </p:txBody>
        </p:sp>
        <p:sp>
          <p:nvSpPr>
            <p:cNvPr id="33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 rot="3004177">
              <a:off x="6340271" y="5187035"/>
              <a:ext cx="483074" cy="1155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102"/>
            <p:cNvPicPr preferRelativeResize="0">
              <a:picLocks/>
            </p:cNvPicPr>
            <p:nvPr/>
          </p:nvPicPr>
          <p:blipFill rotWithShape="1">
            <a:blip r:embed="rId2"/>
            <a:srcRect l="12992" t="7892" r="9469" b="10966"/>
            <a:stretch/>
          </p:blipFill>
          <p:spPr>
            <a:xfrm>
              <a:off x="7274277" y="4779024"/>
              <a:ext cx="1149161" cy="5821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103"/>
                <p:cNvSpPr/>
                <p:nvPr/>
              </p:nvSpPr>
              <p:spPr>
                <a:xfrm>
                  <a:off x="5680776" y="4127619"/>
                  <a:ext cx="380854" cy="3683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"</m:t>
                        </m:r>
                      </m:oMath>
                    </m:oMathPara>
                  </a14:m>
                  <a:endParaRPr lang="zh-TW" alt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0776" y="4127619"/>
                  <a:ext cx="380855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3226" r="-96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 rot="5400000">
              <a:off x="5730085" y="4540608"/>
              <a:ext cx="261981" cy="123739"/>
            </a:xfrm>
            <a:prstGeom prst="rightArrow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107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/>
                <p:nvPr/>
              </p:nvSpPr>
              <p:spPr>
                <a:xfrm>
                  <a:off x="5310970" y="5596105"/>
                  <a:ext cx="1100208" cy="56396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𝑮</m:t>
                        </m:r>
                      </m:oMath>
                    </m:oMathPara>
                  </a14:m>
                  <a:endParaRPr lang="zh-TW" altLang="en-US" b="1" i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30001361-E9BB-4D53-9A0E-54F47C852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970" y="5596105"/>
                  <a:ext cx="1100208" cy="56396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108"/>
                <p:cNvSpPr/>
                <p:nvPr/>
              </p:nvSpPr>
              <p:spPr>
                <a:xfrm>
                  <a:off x="5684041" y="6354223"/>
                  <a:ext cx="380854" cy="3683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"</m:t>
                        </m:r>
                      </m:oMath>
                    </m:oMathPara>
                  </a14:m>
                  <a:endParaRPr lang="zh-TW" alt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矩形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041" y="6354223"/>
                  <a:ext cx="38085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6452" r="-96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 rot="16200000">
              <a:off x="5743479" y="6234357"/>
              <a:ext cx="261981" cy="123739"/>
            </a:xfrm>
            <a:prstGeom prst="rightArrow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 rot="18541729">
              <a:off x="6344719" y="5614291"/>
              <a:ext cx="474734" cy="9014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111"/>
            <p:cNvSpPr/>
            <p:nvPr/>
          </p:nvSpPr>
          <p:spPr>
            <a:xfrm>
              <a:off x="6710014" y="5287278"/>
              <a:ext cx="351777" cy="332662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42" name="直線接點 113"/>
            <p:cNvCxnSpPr>
              <a:stCxn id="41" idx="2"/>
              <a:endCxn id="41" idx="6"/>
            </p:cNvCxnSpPr>
            <p:nvPr/>
          </p:nvCxnSpPr>
          <p:spPr>
            <a:xfrm>
              <a:off x="6710014" y="5453609"/>
              <a:ext cx="351777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115"/>
            <p:cNvCxnSpPr>
              <a:stCxn id="41" idx="0"/>
              <a:endCxn id="41" idx="4"/>
            </p:cNvCxnSpPr>
            <p:nvPr/>
          </p:nvCxnSpPr>
          <p:spPr>
            <a:xfrm>
              <a:off x="6885901" y="5287278"/>
              <a:ext cx="0" cy="33266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6710014" y="5415431"/>
              <a:ext cx="2004033" cy="944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119">
              <a:extLst>
                <a:ext uri="{FF2B5EF4-FFF2-40B4-BE49-F238E27FC236}">
                  <a16:creationId xmlns:a16="http://schemas.microsoft.com/office/drawing/2014/main" id="{6DA0DD7C-03D9-4027-92BF-F54C69D01976}"/>
                </a:ext>
              </a:extLst>
            </p:cNvPr>
            <p:cNvSpPr/>
            <p:nvPr/>
          </p:nvSpPr>
          <p:spPr>
            <a:xfrm>
              <a:off x="8712515" y="5298768"/>
              <a:ext cx="1100208" cy="64039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chemeClr val="accent6">
                      <a:lumMod val="50000"/>
                    </a:schemeClr>
                  </a:solidFill>
                </a:rPr>
                <a:t>D+C</a:t>
              </a:r>
            </a:p>
          </p:txBody>
        </p:sp>
        <p:pic>
          <p:nvPicPr>
            <p:cNvPr id="46" name="圖片 120"/>
            <p:cNvPicPr>
              <a:picLocks noChangeAspect="1"/>
            </p:cNvPicPr>
            <p:nvPr/>
          </p:nvPicPr>
          <p:blipFill rotWithShape="1">
            <a:blip r:embed="rId18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83" t="67484" r="25346" b="-1984"/>
            <a:stretch/>
          </p:blipFill>
          <p:spPr>
            <a:xfrm>
              <a:off x="7493466" y="4081848"/>
              <a:ext cx="624941" cy="646736"/>
            </a:xfrm>
            <a:prstGeom prst="rect">
              <a:avLst/>
            </a:prstGeom>
          </p:spPr>
        </p:pic>
        <p:pic>
          <p:nvPicPr>
            <p:cNvPr id="47" name="圖片 121"/>
            <p:cNvPicPr preferRelativeResize="0">
              <a:picLocks/>
            </p:cNvPicPr>
            <p:nvPr/>
          </p:nvPicPr>
          <p:blipFill rotWithShape="1">
            <a:blip r:embed="rId2"/>
            <a:srcRect l="12992" t="7892" r="9469" b="10966"/>
            <a:stretch/>
          </p:blipFill>
          <p:spPr>
            <a:xfrm>
              <a:off x="7255251" y="6100429"/>
              <a:ext cx="1149161" cy="5821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48" name="矩形 122"/>
            <p:cNvSpPr/>
            <p:nvPr/>
          </p:nvSpPr>
          <p:spPr>
            <a:xfrm>
              <a:off x="8603022" y="6137467"/>
              <a:ext cx="585339" cy="626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Real </a:t>
              </a:r>
            </a:p>
            <a:p>
              <a:r>
                <a:rPr lang="en-US" altLang="zh-TW" sz="1400" dirty="0"/>
                <a:t>data</a:t>
              </a:r>
              <a:endParaRPr lang="zh-TW" altLang="en-US" sz="1400" dirty="0"/>
            </a:p>
          </p:txBody>
        </p:sp>
        <p:sp>
          <p:nvSpPr>
            <p:cNvPr id="49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7845420" y="5745288"/>
              <a:ext cx="879442" cy="10970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箭號: 向右 15">
              <a:extLst>
                <a:ext uri="{FF2B5EF4-FFF2-40B4-BE49-F238E27FC236}">
                  <a16:creationId xmlns:a16="http://schemas.microsoft.com/office/drawing/2014/main" id="{7E10B9E3-902D-4CD8-9977-AA4697900348}"/>
                </a:ext>
              </a:extLst>
            </p:cNvPr>
            <p:cNvSpPr/>
            <p:nvPr/>
          </p:nvSpPr>
          <p:spPr>
            <a:xfrm rot="16200000">
              <a:off x="7711374" y="5848203"/>
              <a:ext cx="261981" cy="123739"/>
            </a:xfrm>
            <a:prstGeom prst="rightArrow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127"/>
                <p:cNvSpPr/>
                <p:nvPr/>
              </p:nvSpPr>
              <p:spPr>
                <a:xfrm>
                  <a:off x="2673808" y="3261123"/>
                  <a:ext cx="358285" cy="368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28" name="矩形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808" y="3261123"/>
                  <a:ext cx="3706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128"/>
                <p:cNvSpPr/>
                <p:nvPr/>
              </p:nvSpPr>
              <p:spPr>
                <a:xfrm>
                  <a:off x="7174789" y="3362830"/>
                  <a:ext cx="1485799" cy="368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𝑑𝑒𝑐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𝑒𝑛𝑐</m:t>
                        </m:r>
                        <m:d>
                          <m:dPr>
                            <m:ctrlPr>
                              <a:rPr lang="en-US" altLang="zh-TW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29" name="矩形 1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789" y="3362830"/>
                  <a:ext cx="1698927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129"/>
                <p:cNvSpPr/>
                <p:nvPr/>
              </p:nvSpPr>
              <p:spPr>
                <a:xfrm>
                  <a:off x="8724863" y="3358732"/>
                  <a:ext cx="1504330" cy="3683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𝑑𝑒𝑐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𝑒𝑛𝑐</m:t>
                        </m:r>
                        <m:d>
                          <m:dPr>
                            <m:ctrlPr>
                              <a:rPr lang="en-US" altLang="zh-TW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b="1" i="1">
                            <a:solidFill>
                              <a:srgbClr val="9966FF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sz="1400" b="1" i="1">
                            <a:solidFill>
                              <a:srgbClr val="9966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30" name="矩形 1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862" y="3358732"/>
                  <a:ext cx="1504330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1344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矩形 131"/>
            <p:cNvSpPr/>
            <p:nvPr/>
          </p:nvSpPr>
          <p:spPr>
            <a:xfrm>
              <a:off x="1526272" y="1628434"/>
              <a:ext cx="1341368" cy="442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TW" dirty="0"/>
                <a:t>Stage-1</a:t>
              </a:r>
              <a:endParaRPr lang="zh-TW" altLang="en-US" dirty="0"/>
            </a:p>
          </p:txBody>
        </p:sp>
        <p:sp>
          <p:nvSpPr>
            <p:cNvPr id="55" name="矩形 132"/>
            <p:cNvSpPr/>
            <p:nvPr/>
          </p:nvSpPr>
          <p:spPr>
            <a:xfrm>
              <a:off x="1539097" y="3685605"/>
              <a:ext cx="1341368" cy="442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TW" dirty="0"/>
                <a:t>Stage-2</a:t>
              </a:r>
              <a:endParaRPr lang="zh-TW" altLang="en-US" dirty="0"/>
            </a:p>
          </p:txBody>
        </p:sp>
        <p:sp>
          <p:nvSpPr>
            <p:cNvPr id="56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9815948" y="5421686"/>
              <a:ext cx="472850" cy="10487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箭號: 向右 14">
              <a:extLst>
                <a:ext uri="{FF2B5EF4-FFF2-40B4-BE49-F238E27FC236}">
                  <a16:creationId xmlns:a16="http://schemas.microsoft.com/office/drawing/2014/main" id="{74ACB8BE-0A5D-4C56-B556-207C34901E5C}"/>
                </a:ext>
              </a:extLst>
            </p:cNvPr>
            <p:cNvSpPr/>
            <p:nvPr/>
          </p:nvSpPr>
          <p:spPr>
            <a:xfrm>
              <a:off x="9815948" y="5683912"/>
              <a:ext cx="472850" cy="9516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1"/>
            <p:cNvSpPr/>
            <p:nvPr/>
          </p:nvSpPr>
          <p:spPr>
            <a:xfrm>
              <a:off x="10186688" y="5147799"/>
              <a:ext cx="465561" cy="368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F/R</a:t>
              </a:r>
              <a:endParaRPr lang="zh-TW" altLang="en-US" sz="1400" dirty="0"/>
            </a:p>
          </p:txBody>
        </p:sp>
        <p:sp>
          <p:nvSpPr>
            <p:cNvPr id="59" name="矩形 62"/>
            <p:cNvSpPr/>
            <p:nvPr/>
          </p:nvSpPr>
          <p:spPr>
            <a:xfrm>
              <a:off x="10261638" y="5652317"/>
              <a:ext cx="370508" cy="368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ID</a:t>
              </a:r>
              <a:endParaRPr lang="zh-TW" altLang="en-US" sz="1400" dirty="0"/>
            </a:p>
          </p:txBody>
        </p:sp>
        <p:sp>
          <p:nvSpPr>
            <p:cNvPr id="60" name="矩形 3"/>
            <p:cNvSpPr/>
            <p:nvPr/>
          </p:nvSpPr>
          <p:spPr>
            <a:xfrm>
              <a:off x="10133202" y="2827193"/>
              <a:ext cx="368761" cy="368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···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599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Controller-generator-discriminator VC on Impaired Speech </a:t>
            </a:r>
            <a:r>
              <a:rPr lang="en-US" altLang="zh-TW" sz="2400">
                <a:solidFill>
                  <a:srgbClr val="0000FF"/>
                </a:solidFill>
              </a:rPr>
              <a:t>[Li-Wei Chen, Yu Tsao, Hung-Yi Lee, arXiv 2018]</a:t>
            </a:r>
          </a:p>
          <a:p>
            <a:pPr>
              <a:buFont typeface="Wingdings" pitchFamily="2" charset="2"/>
              <a:buChar char="§"/>
            </a:pPr>
            <a:endParaRPr lang="en-US" sz="2400"/>
          </a:p>
        </p:txBody>
      </p:sp>
      <p:grpSp>
        <p:nvGrpSpPr>
          <p:cNvPr id="4" name="Group 3"/>
          <p:cNvGrpSpPr/>
          <p:nvPr/>
        </p:nvGrpSpPr>
        <p:grpSpPr>
          <a:xfrm>
            <a:off x="2495550" y="2876550"/>
            <a:ext cx="7933605" cy="3437290"/>
            <a:chOff x="1890190" y="2298264"/>
            <a:chExt cx="8538965" cy="4015576"/>
          </a:xfrm>
        </p:grpSpPr>
        <p:sp>
          <p:nvSpPr>
            <p:cNvPr id="5" name="文字方塊 63"/>
            <p:cNvSpPr txBox="1"/>
            <p:nvPr/>
          </p:nvSpPr>
          <p:spPr>
            <a:xfrm>
              <a:off x="1890190" y="2298264"/>
              <a:ext cx="8172908" cy="826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Previous applications:</a:t>
              </a:r>
              <a:r>
                <a:rPr lang="zh-TW" altLang="en-US" sz="2000" b="1" dirty="0">
                  <a:solidFill>
                    <a:srgbClr val="0070C0"/>
                  </a:solidFill>
                </a:rPr>
                <a:t> </a:t>
              </a:r>
              <a:r>
                <a:rPr lang="en-US" altLang="zh-TW" sz="2000" dirty="0"/>
                <a:t>hearing aids; murmur to normal speech; bone-conductive microphone to air-conductive microphone.</a:t>
              </a:r>
            </a:p>
          </p:txBody>
        </p:sp>
        <p:pic>
          <p:nvPicPr>
            <p:cNvPr id="6" name="圖片 6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196" y="4445487"/>
              <a:ext cx="4032448" cy="1395155"/>
            </a:xfrm>
            <a:prstGeom prst="rect">
              <a:avLst/>
            </a:prstGeom>
          </p:spPr>
        </p:pic>
        <p:sp>
          <p:nvSpPr>
            <p:cNvPr id="7" name="文字方塊 65"/>
            <p:cNvSpPr txBox="1"/>
            <p:nvPr/>
          </p:nvSpPr>
          <p:spPr>
            <a:xfrm>
              <a:off x="2297196" y="5944508"/>
              <a:ext cx="793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  <a:ea typeface="標楷體" panose="03000509000000000000" pitchFamily="65" charset="-120"/>
                </a:rPr>
                <a:t>Before</a:t>
              </a:r>
              <a:endParaRPr lang="zh-TW" altLang="en-US" dirty="0">
                <a:latin typeface="+mj-lt"/>
                <a:ea typeface="標楷體" panose="03000509000000000000" pitchFamily="65" charset="-120"/>
              </a:endParaRPr>
            </a:p>
          </p:txBody>
        </p:sp>
        <p:sp>
          <p:nvSpPr>
            <p:cNvPr id="8" name="文字方塊 66"/>
            <p:cNvSpPr txBox="1"/>
            <p:nvPr/>
          </p:nvSpPr>
          <p:spPr>
            <a:xfrm>
              <a:off x="1896207" y="3133706"/>
              <a:ext cx="8532948" cy="467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Proposed:</a:t>
              </a:r>
              <a:r>
                <a:rPr lang="zh-TW" altLang="en-US" sz="2000" b="1" dirty="0">
                  <a:solidFill>
                    <a:srgbClr val="0070C0"/>
                  </a:solidFill>
                </a:rPr>
                <a:t> </a:t>
              </a:r>
              <a:r>
                <a:rPr lang="en-US" altLang="zh-TW" sz="2000" dirty="0"/>
                <a:t>improving the speech intelligibility of surgical patients.</a:t>
              </a:r>
            </a:p>
          </p:txBody>
        </p:sp>
        <p:pic>
          <p:nvPicPr>
            <p:cNvPr id="9" name="圖片 6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17"/>
            <a:stretch/>
          </p:blipFill>
          <p:spPr>
            <a:xfrm>
              <a:off x="6253689" y="4406169"/>
              <a:ext cx="3744416" cy="1472788"/>
            </a:xfrm>
            <a:prstGeom prst="rect">
              <a:avLst/>
            </a:prstGeom>
          </p:spPr>
        </p:pic>
        <p:sp>
          <p:nvSpPr>
            <p:cNvPr id="10" name="文字方塊 69"/>
            <p:cNvSpPr txBox="1"/>
            <p:nvPr/>
          </p:nvSpPr>
          <p:spPr>
            <a:xfrm>
              <a:off x="1890190" y="3719262"/>
              <a:ext cx="8532948" cy="467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Target:</a:t>
              </a:r>
              <a:r>
                <a:rPr lang="zh-TW" altLang="en-US" sz="2000" b="1" dirty="0">
                  <a:solidFill>
                    <a:srgbClr val="0070C0"/>
                  </a:solidFill>
                </a:rPr>
                <a:t> </a:t>
              </a:r>
              <a:r>
                <a:rPr lang="en-US" altLang="zh-TW" sz="2000" dirty="0"/>
                <a:t>oral cancer (top five cancer for male in Taiwan).</a:t>
              </a:r>
            </a:p>
          </p:txBody>
        </p:sp>
        <p:sp>
          <p:nvSpPr>
            <p:cNvPr id="11" name="文字方塊 70"/>
            <p:cNvSpPr txBox="1"/>
            <p:nvPr/>
          </p:nvSpPr>
          <p:spPr>
            <a:xfrm>
              <a:off x="4329726" y="5915964"/>
              <a:ext cx="650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  <a:ea typeface="標楷體" panose="03000509000000000000" pitchFamily="65" charset="-120"/>
                </a:rPr>
                <a:t>After</a:t>
              </a:r>
              <a:endParaRPr lang="zh-TW" altLang="en-US" dirty="0">
                <a:latin typeface="+mj-lt"/>
                <a:ea typeface="標楷體" panose="03000509000000000000" pitchFamily="65" charset="-120"/>
              </a:endParaRPr>
            </a:p>
          </p:txBody>
        </p:sp>
        <p:sp>
          <p:nvSpPr>
            <p:cNvPr id="12" name="文字方塊 71"/>
            <p:cNvSpPr txBox="1"/>
            <p:nvPr/>
          </p:nvSpPr>
          <p:spPr>
            <a:xfrm>
              <a:off x="6885206" y="5940363"/>
              <a:ext cx="793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  <a:ea typeface="標楷體" panose="03000509000000000000" pitchFamily="65" charset="-120"/>
                </a:rPr>
                <a:t>Before</a:t>
              </a:r>
              <a:endParaRPr lang="zh-TW" altLang="en-US" dirty="0">
                <a:latin typeface="+mj-lt"/>
                <a:ea typeface="標楷體" panose="03000509000000000000" pitchFamily="65" charset="-120"/>
              </a:endParaRPr>
            </a:p>
          </p:txBody>
        </p:sp>
        <p:sp>
          <p:nvSpPr>
            <p:cNvPr id="13" name="文字方塊 72"/>
            <p:cNvSpPr txBox="1"/>
            <p:nvPr/>
          </p:nvSpPr>
          <p:spPr>
            <a:xfrm>
              <a:off x="8861300" y="5908049"/>
              <a:ext cx="650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  <a:ea typeface="標楷體" panose="03000509000000000000" pitchFamily="65" charset="-120"/>
                </a:rPr>
                <a:t>After</a:t>
              </a:r>
              <a:endParaRPr lang="zh-TW" altLang="en-US" dirty="0">
                <a:latin typeface="+mj-lt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93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0" y="2326905"/>
            <a:ext cx="8864624" cy="3977728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985631F-2476-4002-8660-49D89D13C625}"/>
              </a:ext>
            </a:extLst>
          </p:cNvPr>
          <p:cNvSpPr txBox="1">
            <a:spLocks/>
          </p:cNvSpPr>
          <p:nvPr/>
        </p:nvSpPr>
        <p:spPr>
          <a:xfrm>
            <a:off x="3729058" y="2132286"/>
            <a:ext cx="8940227" cy="415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00" dirty="0"/>
          </a:p>
          <a:p>
            <a:endParaRPr lang="en-US" altLang="zh-TW" sz="100" dirty="0"/>
          </a:p>
          <a:p>
            <a:pPr marL="0" indent="0">
              <a:buNone/>
            </a:pPr>
            <a:endParaRPr lang="en-US" altLang="zh-TW" sz="100" dirty="0"/>
          </a:p>
          <a:p>
            <a:pPr marL="214313" indent="-214313"/>
            <a:endParaRPr lang="en-US" altLang="zh-TW" sz="1600" b="1" i="1" dirty="0">
              <a:solidFill>
                <a:schemeClr val="tx2"/>
              </a:solidFill>
            </a:endParaRPr>
          </a:p>
          <a:p>
            <a:pPr marL="214313" indent="-214313"/>
            <a:endParaRPr lang="en-US" altLang="zh-TW" sz="1600" b="1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zh-TW" altLang="en-US" sz="1600" b="1" i="1" dirty="0">
              <a:solidFill>
                <a:schemeClr val="tx2"/>
              </a:solidFill>
            </a:endParaRPr>
          </a:p>
          <a:p>
            <a:endParaRPr lang="zh-TW" altLang="en-US" sz="1800" dirty="0"/>
          </a:p>
        </p:txBody>
      </p:sp>
      <p:sp>
        <p:nvSpPr>
          <p:cNvPr id="7" name="矩形 4"/>
          <p:cNvSpPr/>
          <p:nvPr/>
        </p:nvSpPr>
        <p:spPr>
          <a:xfrm>
            <a:off x="1669856" y="2789948"/>
            <a:ext cx="7942905" cy="156513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8" name="矩形 8"/>
          <p:cNvSpPr/>
          <p:nvPr/>
        </p:nvSpPr>
        <p:spPr>
          <a:xfrm>
            <a:off x="1669855" y="2799803"/>
            <a:ext cx="7942905" cy="3445792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9" name="圓角矩形 5"/>
          <p:cNvSpPr/>
          <p:nvPr/>
        </p:nvSpPr>
        <p:spPr>
          <a:xfrm>
            <a:off x="6937473" y="3378979"/>
            <a:ext cx="1884899" cy="2389782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Controller-generator-discriminator VC (CGD VC) on impaired speech </a:t>
            </a:r>
            <a:r>
              <a:rPr lang="en-US" altLang="zh-TW" sz="2400">
                <a:solidFill>
                  <a:srgbClr val="0000FF"/>
                </a:solidFill>
              </a:rPr>
              <a:t>[Li-Wei Chen, Yu Tsao, Hung-Yi Lee, arXiv 2018]</a:t>
            </a:r>
          </a:p>
          <a:p>
            <a:pPr>
              <a:buFont typeface="Wingdings" pitchFamily="2" charset="2"/>
              <a:buChar char="§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66038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</a:t>
            </a:r>
            <a:r>
              <a:rPr lang="zh-TW" altLang="en-US"/>
              <a:t> </a:t>
            </a:r>
            <a:r>
              <a:rPr lang="en-US" altLang="zh-TW"/>
              <a:t>(CGD VC)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Detailed architectures of C, G, and D</a:t>
            </a: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pic>
        <p:nvPicPr>
          <p:cNvPr id="4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49" y="2239421"/>
            <a:ext cx="7749371" cy="2612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5"/>
              <p:cNvSpPr/>
              <p:nvPr/>
            </p:nvSpPr>
            <p:spPr>
              <a:xfrm>
                <a:off x="1932838" y="4898229"/>
                <a:ext cx="8474008" cy="1363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TW" sz="1600" i="1" dirty="0"/>
                  <a:t>G</a:t>
                </a:r>
                <a:r>
                  <a:rPr lang="en-US" altLang="zh-TW" sz="1600" dirty="0"/>
                  <a:t> and </a:t>
                </a:r>
                <a:r>
                  <a:rPr lang="en-US" altLang="zh-TW" sz="1600" i="1" dirty="0"/>
                  <a:t>D</a:t>
                </a:r>
                <a:r>
                  <a:rPr lang="en-US" altLang="zh-TW" sz="1600" dirty="0"/>
                  <a:t> are trained using standard conditional GAN procedure.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TW" sz="1600" dirty="0"/>
                  <a:t>An additional loss is designed for training 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TW" sz="1600" dirty="0"/>
                  <a:t>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TW" sz="1600" dirty="0"/>
                  <a:t>Instead of low-level details, we want to measure high-level difference.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TW" sz="1600" dirty="0"/>
                  <a:t>The perceptual loss is used :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′)|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600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sz="1600" dirty="0"/>
                  <a:t> </a:t>
                </a:r>
                <a:r>
                  <a:rPr lang="en-US" altLang="zh-TW" sz="1600" dirty="0"/>
                  <a:t>denotes the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TW" sz="1600" dirty="0"/>
                  <a:t>-</a:t>
                </a:r>
                <a:r>
                  <a:rPr lang="en-US" altLang="zh-TW" sz="1600" dirty="0" err="1"/>
                  <a:t>th</a:t>
                </a:r>
                <a:r>
                  <a:rPr lang="en-US" altLang="zh-TW" sz="1600" dirty="0"/>
                  <a:t> hidden layer output.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5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838" y="4898229"/>
                <a:ext cx="8474008" cy="1363643"/>
              </a:xfrm>
              <a:prstGeom prst="rect">
                <a:avLst/>
              </a:prstGeom>
              <a:blipFill rotWithShape="1">
                <a:blip r:embed="rId3"/>
                <a:stretch>
                  <a:fillRect l="-216" t="-1345" b="-2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(CGD VC)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Spectrogram analysis </a:t>
            </a:r>
            <a:endParaRPr lang="zh-TW" altLang="en-US" sz="24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85974" y="2572924"/>
            <a:ext cx="8422647" cy="4065268"/>
            <a:chOff x="1353578" y="1915043"/>
            <a:chExt cx="9155044" cy="4723149"/>
          </a:xfrm>
        </p:grpSpPr>
        <p:pic>
          <p:nvPicPr>
            <p:cNvPr id="6" name="圖片 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26"/>
            <a:stretch/>
          </p:blipFill>
          <p:spPr>
            <a:xfrm>
              <a:off x="4558750" y="3566771"/>
              <a:ext cx="5790493" cy="3071421"/>
            </a:xfrm>
            <a:prstGeom prst="rect">
              <a:avLst/>
            </a:prstGeom>
          </p:spPr>
        </p:pic>
        <p:pic>
          <p:nvPicPr>
            <p:cNvPr id="7" name="圖片 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81" r="39136" b="14702"/>
            <a:stretch/>
          </p:blipFill>
          <p:spPr>
            <a:xfrm>
              <a:off x="1353578" y="2248868"/>
              <a:ext cx="8995664" cy="2024244"/>
            </a:xfrm>
            <a:prstGeom prst="rect">
              <a:avLst/>
            </a:prstGeom>
          </p:spPr>
        </p:pic>
        <p:pic>
          <p:nvPicPr>
            <p:cNvPr id="8" name="2_OR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2369750" y="2519482"/>
              <a:ext cx="384046" cy="384046"/>
            </a:xfrm>
            <a:prstGeom prst="rect">
              <a:avLst/>
            </a:prstGeom>
          </p:spPr>
        </p:pic>
        <p:pic>
          <p:nvPicPr>
            <p:cNvPr id="9" name="2_GEN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273955" y="2572924"/>
              <a:ext cx="384046" cy="384046"/>
            </a:xfrm>
            <a:prstGeom prst="rect">
              <a:avLst/>
            </a:prstGeom>
          </p:spPr>
        </p:pic>
        <p:pic>
          <p:nvPicPr>
            <p:cNvPr id="10" name="2_CYC">
              <a:hlinkClick r:id="" action="ppaction://media"/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123130" y="4514327"/>
              <a:ext cx="384046" cy="384046"/>
            </a:xfrm>
            <a:prstGeom prst="rect">
              <a:avLst/>
            </a:prstGeom>
          </p:spPr>
        </p:pic>
        <p:sp>
          <p:nvSpPr>
            <p:cNvPr id="11" name="矩形 13"/>
            <p:cNvSpPr/>
            <p:nvPr/>
          </p:nvSpPr>
          <p:spPr>
            <a:xfrm>
              <a:off x="3145415" y="1915043"/>
              <a:ext cx="7363207" cy="82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b="1">
                  <a:solidFill>
                    <a:srgbClr val="0070C0"/>
                  </a:solidFill>
                </a:rPr>
                <a:t>Spectrogram </a:t>
              </a:r>
              <a:r>
                <a:rPr lang="en-US" altLang="zh-TW" sz="2000" b="1" dirty="0">
                  <a:solidFill>
                    <a:srgbClr val="0070C0"/>
                  </a:solidFill>
                </a:rPr>
                <a:t>comparison of CGD with </a:t>
              </a:r>
              <a:r>
                <a:rPr lang="en-US" altLang="zh-TW" sz="2000" b="1" dirty="0" err="1">
                  <a:solidFill>
                    <a:srgbClr val="0070C0"/>
                  </a:solidFill>
                </a:rPr>
                <a:t>CycleGAN</a:t>
              </a:r>
              <a:r>
                <a:rPr lang="en-US" altLang="zh-TW" sz="2000" b="1" dirty="0">
                  <a:solidFill>
                    <a:srgbClr val="0070C0"/>
                  </a:solidFill>
                </a:rPr>
                <a:t>.</a:t>
              </a:r>
              <a:endParaRPr lang="zh-TW" altLang="en-US" sz="2000" b="1" dirty="0">
                <a:solidFill>
                  <a:srgbClr val="0070C0"/>
                </a:solidFill>
              </a:endParaRPr>
            </a:p>
            <a:p>
              <a:r>
                <a:rPr lang="zh-TW" altLang="en-US" sz="2000" dirty="0"/>
                <a:t>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70502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Voice Conversion (CGD VC)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Subjective evaluations</a:t>
            </a: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28210" y="2447925"/>
            <a:ext cx="7379152" cy="3940005"/>
            <a:chOff x="2146340" y="1933723"/>
            <a:chExt cx="7814728" cy="442950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438" y="2122934"/>
              <a:ext cx="7008813" cy="3561739"/>
            </a:xfrm>
            <a:prstGeom prst="rect">
              <a:avLst/>
            </a:prstGeom>
          </p:spPr>
        </p:pic>
        <p:sp>
          <p:nvSpPr>
            <p:cNvPr id="6" name="矩形 10"/>
            <p:cNvSpPr/>
            <p:nvPr/>
          </p:nvSpPr>
          <p:spPr>
            <a:xfrm>
              <a:off x="2146340" y="5740400"/>
              <a:ext cx="7814728" cy="622826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1400" dirty="0"/>
                <a:t>The proposed method outperforms conditional GAN and </a:t>
              </a:r>
              <a:r>
                <a:rPr lang="en-US" altLang="zh-TW" sz="1400" dirty="0" err="1"/>
                <a:t>CycleGAN</a:t>
              </a:r>
              <a:r>
                <a:rPr lang="en-US" altLang="zh-TW" sz="1400" dirty="0"/>
                <a:t> in terms of content similarity, speaker similarity, and articulation.</a:t>
              </a:r>
            </a:p>
            <a:p>
              <a:endParaRPr lang="en-US" altLang="zh-TW" sz="100" dirty="0"/>
            </a:p>
          </p:txBody>
        </p:sp>
        <p:sp>
          <p:nvSpPr>
            <p:cNvPr id="7" name="矩形 11"/>
            <p:cNvSpPr/>
            <p:nvPr/>
          </p:nvSpPr>
          <p:spPr>
            <a:xfrm>
              <a:off x="2628210" y="1933723"/>
              <a:ext cx="6660627" cy="588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MOS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for content similarity, speaker similarity, and articulation.</a:t>
              </a:r>
              <a:endParaRPr lang="zh-TW" altLang="en-US" sz="1600" b="1" dirty="0">
                <a:solidFill>
                  <a:srgbClr val="0070C0"/>
                </a:solidFill>
              </a:endParaRPr>
            </a:p>
            <a:p>
              <a:r>
                <a:rPr lang="zh-TW" altLang="en-US" sz="1200" dirty="0"/>
                <a:t>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579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FC3C-49D7-3440-9AA5-9D6254C6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86F6-AACA-2641-9A55-8E649020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/>
              <a:t>Speech Enhancement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zh-TW" b="1"/>
              <a:t>Postfilter, speech synthesis, voice conversion</a:t>
            </a: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rgbClr val="C00000"/>
                </a:solidFill>
              </a:rPr>
              <a:t>Speech Signal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ID" b="1"/>
              <a:t>Conclusion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D28F4-42EB-4B43-8A56-3F2EDC67A603}"/>
              </a:ext>
            </a:extLst>
          </p:cNvPr>
          <p:cNvSpPr txBox="1"/>
          <p:nvPr/>
        </p:nvSpPr>
        <p:spPr>
          <a:xfrm>
            <a:off x="13985823" y="1124262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09B00-6397-B649-9EF8-165196846097}"/>
              </a:ext>
            </a:extLst>
          </p:cNvPr>
          <p:cNvSpPr txBox="1"/>
          <p:nvPr/>
        </p:nvSpPr>
        <p:spPr>
          <a:xfrm>
            <a:off x="13536118" y="1169233"/>
            <a:ext cx="18473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37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Speech, Speaker, Emotion Recognitions </a:t>
            </a:r>
            <a:br>
              <a:rPr lang="en-ID"/>
            </a:br>
            <a:r>
              <a:rPr lang="en-ID"/>
              <a:t>&amp; Lip Reading Recognitions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sz="2000" b="1">
                <a:solidFill>
                  <a:srgbClr val="0070C0"/>
                </a:solidFill>
              </a:rPr>
              <a:t>Classification Task:					GAN Model:	</a:t>
            </a: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917212" y="2125857"/>
            <a:ext cx="1827275" cy="4284484"/>
            <a:chOff x="7344023" y="1309861"/>
            <a:chExt cx="1827275" cy="4284484"/>
          </a:xfrm>
        </p:grpSpPr>
        <p:sp>
          <p:nvSpPr>
            <p:cNvPr id="22" name="文字方塊 23"/>
            <p:cNvSpPr txBox="1"/>
            <p:nvPr/>
          </p:nvSpPr>
          <p:spPr>
            <a:xfrm>
              <a:off x="8246250" y="1721103"/>
              <a:ext cx="9238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Output</a:t>
              </a:r>
            </a:p>
            <a:p>
              <a:pPr algn="ctr"/>
              <a:r>
                <a:rPr lang="en-US" altLang="zh-TW" sz="1600" dirty="0"/>
                <a:t>label</a:t>
              </a:r>
              <a:endParaRPr lang="zh-TW" altLang="en-US" sz="1600" dirty="0"/>
            </a:p>
          </p:txBody>
        </p:sp>
        <p:sp>
          <p:nvSpPr>
            <p:cNvPr id="23" name="矩形 12"/>
            <p:cNvSpPr/>
            <p:nvPr/>
          </p:nvSpPr>
          <p:spPr>
            <a:xfrm>
              <a:off x="7356377" y="3808520"/>
              <a:ext cx="902647" cy="7970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i="1" dirty="0"/>
                <a:t>E</a:t>
              </a:r>
              <a:endParaRPr lang="zh-TW" altLang="en-US" sz="1600" i="1" dirty="0"/>
            </a:p>
          </p:txBody>
        </p:sp>
        <p:sp>
          <p:nvSpPr>
            <p:cNvPr id="24" name="矩形 13"/>
            <p:cNvSpPr/>
            <p:nvPr/>
          </p:nvSpPr>
          <p:spPr>
            <a:xfrm>
              <a:off x="7356377" y="2447274"/>
              <a:ext cx="934993" cy="7917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>
                  <a:solidFill>
                    <a:srgbClr val="002060"/>
                  </a:solidFill>
                </a:rPr>
                <a:t>G</a:t>
              </a:r>
              <a:endParaRPr lang="zh-TW" altLang="en-US" sz="1600" b="1" i="1" dirty="0">
                <a:solidFill>
                  <a:srgbClr val="002060"/>
                </a:solidFill>
              </a:endParaRPr>
            </a:p>
          </p:txBody>
        </p:sp>
        <p:sp>
          <p:nvSpPr>
            <p:cNvPr id="25" name="矩形 16"/>
            <p:cNvSpPr/>
            <p:nvPr/>
          </p:nvSpPr>
          <p:spPr>
            <a:xfrm>
              <a:off x="7397939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6" name="矩形 17"/>
            <p:cNvSpPr/>
            <p:nvPr/>
          </p:nvSpPr>
          <p:spPr>
            <a:xfrm>
              <a:off x="7536849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7" name="矩形 18"/>
            <p:cNvSpPr/>
            <p:nvPr/>
          </p:nvSpPr>
          <p:spPr>
            <a:xfrm>
              <a:off x="7660282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8" name="矩形 19"/>
            <p:cNvSpPr/>
            <p:nvPr/>
          </p:nvSpPr>
          <p:spPr>
            <a:xfrm>
              <a:off x="7783714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9" name="矩形 20"/>
            <p:cNvSpPr/>
            <p:nvPr/>
          </p:nvSpPr>
          <p:spPr>
            <a:xfrm>
              <a:off x="8162325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30" name="直線接點 21"/>
            <p:cNvCxnSpPr/>
            <p:nvPr/>
          </p:nvCxnSpPr>
          <p:spPr>
            <a:xfrm>
              <a:off x="7853978" y="5059694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群組 27"/>
            <p:cNvGrpSpPr/>
            <p:nvPr/>
          </p:nvGrpSpPr>
          <p:grpSpPr>
            <a:xfrm>
              <a:off x="7401761" y="1716345"/>
              <a:ext cx="834650" cy="662835"/>
              <a:chOff x="6013110" y="4870578"/>
              <a:chExt cx="1402527" cy="1667072"/>
            </a:xfrm>
          </p:grpSpPr>
          <p:sp>
            <p:nvSpPr>
              <p:cNvPr id="40" name="圓角矩形 28"/>
              <p:cNvSpPr/>
              <p:nvPr/>
            </p:nvSpPr>
            <p:spPr>
              <a:xfrm>
                <a:off x="6013110" y="4870580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1" name="圓角矩形 29"/>
              <p:cNvSpPr/>
              <p:nvPr/>
            </p:nvSpPr>
            <p:spPr>
              <a:xfrm>
                <a:off x="6215343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2" name="圓角矩形 30"/>
              <p:cNvSpPr/>
              <p:nvPr/>
            </p:nvSpPr>
            <p:spPr>
              <a:xfrm>
                <a:off x="6451719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3" name="圓角矩形 31"/>
              <p:cNvSpPr/>
              <p:nvPr/>
            </p:nvSpPr>
            <p:spPr>
              <a:xfrm>
                <a:off x="6653952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4" name="圓角矩形 32"/>
              <p:cNvSpPr/>
              <p:nvPr/>
            </p:nvSpPr>
            <p:spPr>
              <a:xfrm>
                <a:off x="7307637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45" name="直線接點 33"/>
              <p:cNvCxnSpPr/>
              <p:nvPr/>
            </p:nvCxnSpPr>
            <p:spPr>
              <a:xfrm>
                <a:off x="6788240" y="5701002"/>
                <a:ext cx="460027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prstDash val="sysDot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43"/>
            <p:cNvCxnSpPr/>
            <p:nvPr/>
          </p:nvCxnSpPr>
          <p:spPr>
            <a:xfrm flipV="1">
              <a:off x="7764200" y="4605587"/>
              <a:ext cx="0" cy="238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44"/>
            <p:cNvCxnSpPr/>
            <p:nvPr/>
          </p:nvCxnSpPr>
          <p:spPr>
            <a:xfrm flipV="1">
              <a:off x="7797348" y="3239052"/>
              <a:ext cx="0" cy="5731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90"/>
                <p:cNvSpPr/>
                <p:nvPr/>
              </p:nvSpPr>
              <p:spPr>
                <a:xfrm>
                  <a:off x="7637764" y="1309861"/>
                  <a:ext cx="35458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34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764" y="1309861"/>
                  <a:ext cx="354584" cy="33855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2"/>
            <p:cNvSpPr/>
            <p:nvPr/>
          </p:nvSpPr>
          <p:spPr>
            <a:xfrm>
              <a:off x="7344023" y="3469476"/>
              <a:ext cx="921466" cy="216023"/>
            </a:xfrm>
            <a:prstGeom prst="rect">
              <a:avLst/>
            </a:prstGeom>
            <a:solidFill>
              <a:srgbClr val="9966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Emb</a:t>
              </a:r>
              <a:r>
                <a:rPr lang="en-US" altLang="zh-TW" sz="1600" dirty="0">
                  <a:solidFill>
                    <a:schemeClr val="bg1"/>
                  </a:solidFill>
                </a:rPr>
                <a:t>.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81"/>
                <p:cNvSpPr/>
                <p:nvPr/>
              </p:nvSpPr>
              <p:spPr>
                <a:xfrm>
                  <a:off x="7620339" y="5255791"/>
                  <a:ext cx="34977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339" y="5255791"/>
                  <a:ext cx="38985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86"/>
                <p:cNvSpPr/>
                <p:nvPr/>
              </p:nvSpPr>
              <p:spPr>
                <a:xfrm>
                  <a:off x="8218280" y="3149240"/>
                  <a:ext cx="95301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0" y="3149240"/>
                  <a:ext cx="1145826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6250" r="-4396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9"/>
                <p:cNvSpPr/>
                <p:nvPr/>
              </p:nvSpPr>
              <p:spPr>
                <a:xfrm>
                  <a:off x="8259024" y="4067171"/>
                  <a:ext cx="5120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024" y="4067171"/>
                  <a:ext cx="602601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6061" r="-8163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87"/>
                <p:cNvSpPr/>
                <p:nvPr/>
              </p:nvSpPr>
              <p:spPr>
                <a:xfrm>
                  <a:off x="8297133" y="2640657"/>
                  <a:ext cx="50077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133" y="2640657"/>
                  <a:ext cx="588174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6250" r="-833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6" name="圖片 94"/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/>
          <a:stretch/>
        </p:blipFill>
        <p:spPr>
          <a:xfrm>
            <a:off x="7153275" y="2464411"/>
            <a:ext cx="4525976" cy="2788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7" name="Group 46"/>
          <p:cNvGrpSpPr/>
          <p:nvPr/>
        </p:nvGrpSpPr>
        <p:grpSpPr>
          <a:xfrm>
            <a:off x="795342" y="4658719"/>
            <a:ext cx="3798434" cy="1453317"/>
            <a:chOff x="2287796" y="4337511"/>
            <a:chExt cx="4619777" cy="1857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91"/>
                <p:cNvSpPr/>
                <p:nvPr/>
              </p:nvSpPr>
              <p:spPr>
                <a:xfrm>
                  <a:off x="5891305" y="5236975"/>
                  <a:ext cx="374719" cy="3539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200" b="1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305" y="5236975"/>
                  <a:ext cx="38985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文字方塊 67"/>
            <p:cNvSpPr txBox="1"/>
            <p:nvPr/>
          </p:nvSpPr>
          <p:spPr>
            <a:xfrm>
              <a:off x="5145967" y="5498442"/>
              <a:ext cx="1747170" cy="58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/>
                <a:t>Noisy </a:t>
              </a:r>
              <a:br>
                <a:rPr lang="en-US" altLang="zh-TW" sz="1200"/>
              </a:br>
              <a:r>
                <a:rPr lang="en-US" altLang="zh-TW" sz="1200"/>
                <a:t>Data</a:t>
              </a:r>
              <a:endParaRPr lang="zh-TW" altLang="en-US" sz="1200" dirty="0"/>
            </a:p>
          </p:txBody>
        </p:sp>
        <p:sp>
          <p:nvSpPr>
            <p:cNvPr id="50" name="矩形 71"/>
            <p:cNvSpPr/>
            <p:nvPr/>
          </p:nvSpPr>
          <p:spPr>
            <a:xfrm>
              <a:off x="5665323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1" name="矩形 72"/>
            <p:cNvSpPr/>
            <p:nvPr/>
          </p:nvSpPr>
          <p:spPr>
            <a:xfrm>
              <a:off x="5804233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2" name="矩形 74"/>
            <p:cNvSpPr/>
            <p:nvPr/>
          </p:nvSpPr>
          <p:spPr>
            <a:xfrm>
              <a:off x="5927666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3" name="矩形 76"/>
            <p:cNvSpPr/>
            <p:nvPr/>
          </p:nvSpPr>
          <p:spPr>
            <a:xfrm>
              <a:off x="6051098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4" name="矩形 77"/>
            <p:cNvSpPr/>
            <p:nvPr/>
          </p:nvSpPr>
          <p:spPr>
            <a:xfrm>
              <a:off x="6688263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55" name="直線接點 78"/>
            <p:cNvCxnSpPr/>
            <p:nvPr/>
          </p:nvCxnSpPr>
          <p:spPr>
            <a:xfrm>
              <a:off x="6379916" y="5044505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3740454" y="5473592"/>
              <a:ext cx="1747170" cy="58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/>
                <a:t>Accented </a:t>
              </a:r>
              <a:br>
                <a:rPr lang="en-US" altLang="zh-TW" sz="1200"/>
              </a:br>
              <a:r>
                <a:rPr lang="en-US" altLang="zh-TW" sz="1200"/>
                <a:t>Speech</a:t>
              </a:r>
              <a:endParaRPr lang="zh-TW" altLang="en-US" sz="1200" dirty="0"/>
            </a:p>
          </p:txBody>
        </p:sp>
        <p:sp>
          <p:nvSpPr>
            <p:cNvPr id="57" name="矩形 59"/>
            <p:cNvSpPr/>
            <p:nvPr/>
          </p:nvSpPr>
          <p:spPr>
            <a:xfrm>
              <a:off x="4259810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8" name="矩形 61"/>
            <p:cNvSpPr/>
            <p:nvPr/>
          </p:nvSpPr>
          <p:spPr>
            <a:xfrm>
              <a:off x="4398720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9" name="矩形 63"/>
            <p:cNvSpPr/>
            <p:nvPr/>
          </p:nvSpPr>
          <p:spPr>
            <a:xfrm>
              <a:off x="4522153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0" name="矩形 64"/>
            <p:cNvSpPr/>
            <p:nvPr/>
          </p:nvSpPr>
          <p:spPr>
            <a:xfrm>
              <a:off x="4645585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1" name="矩形 65"/>
            <p:cNvSpPr/>
            <p:nvPr/>
          </p:nvSpPr>
          <p:spPr>
            <a:xfrm>
              <a:off x="5024196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62" name="直線接點 66"/>
            <p:cNvCxnSpPr/>
            <p:nvPr/>
          </p:nvCxnSpPr>
          <p:spPr>
            <a:xfrm>
              <a:off x="4715849" y="5019656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8"/>
                <p:cNvSpPr/>
                <p:nvPr/>
              </p:nvSpPr>
              <p:spPr>
                <a:xfrm>
                  <a:off x="4500227" y="5236976"/>
                  <a:ext cx="374719" cy="3539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̆"/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200" b="1" dirty="0"/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227" y="5236976"/>
                  <a:ext cx="389850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文字方塊 70"/>
            <p:cNvSpPr txBox="1"/>
            <p:nvPr/>
          </p:nvSpPr>
          <p:spPr>
            <a:xfrm>
              <a:off x="2450049" y="5473592"/>
              <a:ext cx="1747170" cy="58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/>
                <a:t>Channel </a:t>
              </a:r>
              <a:br>
                <a:rPr lang="en-US" altLang="zh-TW" sz="1200"/>
              </a:br>
              <a:r>
                <a:rPr lang="en-US" altLang="zh-TW" sz="1200"/>
                <a:t>Distortion</a:t>
              </a:r>
              <a:endParaRPr lang="zh-TW" altLang="en-US" sz="1200" dirty="0"/>
            </a:p>
          </p:txBody>
        </p:sp>
        <p:sp>
          <p:nvSpPr>
            <p:cNvPr id="65" name="矩形 73"/>
            <p:cNvSpPr/>
            <p:nvPr/>
          </p:nvSpPr>
          <p:spPr>
            <a:xfrm>
              <a:off x="2969405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6" name="矩形 75"/>
            <p:cNvSpPr/>
            <p:nvPr/>
          </p:nvSpPr>
          <p:spPr>
            <a:xfrm>
              <a:off x="3108315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7" name="矩形 82"/>
            <p:cNvSpPr/>
            <p:nvPr/>
          </p:nvSpPr>
          <p:spPr>
            <a:xfrm>
              <a:off x="3231748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8" name="矩形 83"/>
            <p:cNvSpPr/>
            <p:nvPr/>
          </p:nvSpPr>
          <p:spPr>
            <a:xfrm>
              <a:off x="3355180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9" name="矩形 88"/>
            <p:cNvSpPr/>
            <p:nvPr/>
          </p:nvSpPr>
          <p:spPr>
            <a:xfrm>
              <a:off x="3733791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70" name="直線接點 89"/>
            <p:cNvCxnSpPr/>
            <p:nvPr/>
          </p:nvCxnSpPr>
          <p:spPr>
            <a:xfrm>
              <a:off x="3425444" y="5019656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92"/>
                <p:cNvSpPr/>
                <p:nvPr/>
              </p:nvSpPr>
              <p:spPr>
                <a:xfrm>
                  <a:off x="3209821" y="5236976"/>
                  <a:ext cx="374719" cy="3539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200" b="1" dirty="0"/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822" y="5236976"/>
                  <a:ext cx="389850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圓角矩形 5"/>
            <p:cNvSpPr/>
            <p:nvPr/>
          </p:nvSpPr>
          <p:spPr>
            <a:xfrm>
              <a:off x="2287796" y="4708456"/>
              <a:ext cx="4619777" cy="148630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73" name="文字方塊 93"/>
            <p:cNvSpPr txBox="1"/>
            <p:nvPr/>
          </p:nvSpPr>
          <p:spPr>
            <a:xfrm>
              <a:off x="3355179" y="4337511"/>
              <a:ext cx="2621179" cy="35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Acoustic Mismatch 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294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sz="2400" b="1">
                <a:solidFill>
                  <a:srgbClr val="0070C0"/>
                </a:solidFill>
              </a:rPr>
              <a:t>Speech Enhancement using GAN </a:t>
            </a:r>
            <a:r>
              <a:rPr lang="en-US" altLang="zh-TW" sz="2400"/>
              <a:t> </a:t>
            </a:r>
            <a:r>
              <a:rPr lang="en-US" altLang="zh-TW" sz="2400">
                <a:solidFill>
                  <a:srgbClr val="0000FF"/>
                </a:solidFill>
              </a:rPr>
              <a:t>[Pascual et al., Interspeech 2017]</a:t>
            </a:r>
            <a:r>
              <a:rPr lang="en-ID" sz="2400" b="1">
                <a:solidFill>
                  <a:srgbClr val="0070C0"/>
                </a:solidFill>
              </a:rPr>
              <a:t> </a:t>
            </a:r>
            <a:endParaRPr lang="en-US" sz="2400" b="1">
              <a:solidFill>
                <a:srgbClr val="0070C0"/>
              </a:solidFill>
            </a:endParaRPr>
          </a:p>
        </p:txBody>
      </p:sp>
      <p:pic>
        <p:nvPicPr>
          <p:cNvPr id="4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6"/>
          <a:stretch/>
        </p:blipFill>
        <p:spPr>
          <a:xfrm>
            <a:off x="2837975" y="3867833"/>
            <a:ext cx="7039450" cy="2210245"/>
          </a:xfrm>
          <a:prstGeom prst="rect">
            <a:avLst/>
          </a:prstGeom>
        </p:spPr>
      </p:pic>
      <p:pic>
        <p:nvPicPr>
          <p:cNvPr id="5" name="圖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56"/>
          <a:stretch/>
        </p:blipFill>
        <p:spPr>
          <a:xfrm>
            <a:off x="2723675" y="2345170"/>
            <a:ext cx="6953250" cy="140056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B7AD4A5-C0E0-41E3-AA18-8D02EE613AD7}"/>
              </a:ext>
            </a:extLst>
          </p:cNvPr>
          <p:cNvSpPr/>
          <p:nvPr/>
        </p:nvSpPr>
        <p:spPr>
          <a:xfrm rot="16200000">
            <a:off x="5197788" y="3309325"/>
            <a:ext cx="389933" cy="352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/>
          </a:p>
        </p:txBody>
      </p:sp>
      <p:sp>
        <p:nvSpPr>
          <p:cNvPr id="7" name="矩形 1"/>
          <p:cNvSpPr/>
          <p:nvPr/>
        </p:nvSpPr>
        <p:spPr>
          <a:xfrm>
            <a:off x="5262827" y="3593332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7655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Recognition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Adversarial multi-task learning (AMT) </a:t>
            </a:r>
            <a:r>
              <a:rPr lang="en-US" altLang="zh-TW" sz="2400" b="1">
                <a:solidFill>
                  <a:srgbClr val="0000FF"/>
                </a:solidFill>
              </a:rPr>
              <a:t>[Shinohara Interspeech 2016]</a:t>
            </a:r>
            <a:endParaRPr lang="zh-TW" altLang="en-US" sz="2400" b="1">
              <a:solidFill>
                <a:srgbClr val="0000FF"/>
              </a:solidFill>
            </a:endParaRPr>
          </a:p>
          <a:p>
            <a:endParaRPr lang="zh-TW" alt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571621" y="2405386"/>
            <a:ext cx="7613755" cy="4025977"/>
            <a:chOff x="1814299" y="1754535"/>
            <a:chExt cx="8848535" cy="5156302"/>
          </a:xfrm>
        </p:grpSpPr>
        <p:sp>
          <p:nvSpPr>
            <p:cNvPr id="5" name="矩形 58"/>
            <p:cNvSpPr/>
            <p:nvPr/>
          </p:nvSpPr>
          <p:spPr>
            <a:xfrm>
              <a:off x="2510954" y="1754535"/>
              <a:ext cx="214690" cy="4336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sz="1600" dirty="0"/>
            </a:p>
          </p:txBody>
        </p:sp>
        <p:sp>
          <p:nvSpPr>
            <p:cNvPr id="6" name="文字方塊 23"/>
            <p:cNvSpPr txBox="1"/>
            <p:nvPr/>
          </p:nvSpPr>
          <p:spPr>
            <a:xfrm>
              <a:off x="1814299" y="2218246"/>
              <a:ext cx="1168227" cy="748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Output 1 </a:t>
              </a:r>
              <a:r>
                <a:rPr lang="en-US" altLang="zh-TW" sz="1600" dirty="0" err="1"/>
                <a:t>Senone</a:t>
              </a:r>
              <a:endParaRPr lang="zh-TW" altLang="en-US" sz="1600" dirty="0"/>
            </a:p>
          </p:txBody>
        </p:sp>
        <p:sp>
          <p:nvSpPr>
            <p:cNvPr id="7" name="文字方塊 24"/>
            <p:cNvSpPr txBox="1"/>
            <p:nvPr/>
          </p:nvSpPr>
          <p:spPr>
            <a:xfrm>
              <a:off x="3427513" y="6161882"/>
              <a:ext cx="2209274" cy="748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Input</a:t>
              </a:r>
            </a:p>
            <a:p>
              <a:pPr algn="ctr"/>
              <a:r>
                <a:rPr lang="en-US" altLang="zh-TW" sz="1600" dirty="0"/>
                <a:t>Acoustic feature</a:t>
              </a:r>
              <a:endParaRPr lang="zh-TW" altLang="en-US" sz="1600" dirty="0"/>
            </a:p>
          </p:txBody>
        </p:sp>
        <p:sp>
          <p:nvSpPr>
            <p:cNvPr id="8" name="矩形 12"/>
            <p:cNvSpPr/>
            <p:nvPr/>
          </p:nvSpPr>
          <p:spPr>
            <a:xfrm>
              <a:off x="2975427" y="4647348"/>
              <a:ext cx="1141385" cy="92076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/>
                <a:t>E</a:t>
              </a:r>
              <a:endParaRPr lang="zh-TW" altLang="en-US" sz="1600" b="1" i="1" dirty="0"/>
            </a:p>
          </p:txBody>
        </p:sp>
        <p:sp>
          <p:nvSpPr>
            <p:cNvPr id="9" name="矩形 13"/>
            <p:cNvSpPr/>
            <p:nvPr/>
          </p:nvSpPr>
          <p:spPr>
            <a:xfrm>
              <a:off x="2975426" y="3074852"/>
              <a:ext cx="1182286" cy="91465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>
                  <a:solidFill>
                    <a:srgbClr val="002060"/>
                  </a:solidFill>
                </a:rPr>
                <a:t>G</a:t>
              </a:r>
              <a:endParaRPr lang="zh-TW" altLang="en-US" sz="1600" b="1" i="1" dirty="0">
                <a:solidFill>
                  <a:srgbClr val="002060"/>
                </a:solidFill>
              </a:endParaRPr>
            </a:p>
          </p:txBody>
        </p:sp>
        <p:grpSp>
          <p:nvGrpSpPr>
            <p:cNvPr id="10" name="群組 15"/>
            <p:cNvGrpSpPr/>
            <p:nvPr/>
          </p:nvGrpSpPr>
          <p:grpSpPr>
            <a:xfrm>
              <a:off x="3027982" y="5890254"/>
              <a:ext cx="1055404" cy="404865"/>
              <a:chOff x="2177142" y="3571685"/>
              <a:chExt cx="1282900" cy="969428"/>
            </a:xfrm>
          </p:grpSpPr>
          <p:sp>
            <p:nvSpPr>
              <p:cNvPr id="54" name="矩形 16"/>
              <p:cNvSpPr/>
              <p:nvPr/>
            </p:nvSpPr>
            <p:spPr>
              <a:xfrm>
                <a:off x="2177142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5" name="矩形 17"/>
              <p:cNvSpPr/>
              <p:nvPr/>
            </p:nvSpPr>
            <p:spPr>
              <a:xfrm>
                <a:off x="2390654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6" name="矩形 18"/>
              <p:cNvSpPr/>
              <p:nvPr/>
            </p:nvSpPr>
            <p:spPr>
              <a:xfrm>
                <a:off x="2580376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7" name="矩形 19"/>
              <p:cNvSpPr/>
              <p:nvPr/>
            </p:nvSpPr>
            <p:spPr>
              <a:xfrm>
                <a:off x="2770098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8" name="矩形 20"/>
              <p:cNvSpPr/>
              <p:nvPr/>
            </p:nvSpPr>
            <p:spPr>
              <a:xfrm>
                <a:off x="3352042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59" name="直線接點 21"/>
              <p:cNvCxnSpPr/>
              <p:nvPr/>
            </p:nvCxnSpPr>
            <p:spPr>
              <a:xfrm>
                <a:off x="2878098" y="4056399"/>
                <a:ext cx="4739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群組 27"/>
            <p:cNvGrpSpPr/>
            <p:nvPr/>
          </p:nvGrpSpPr>
          <p:grpSpPr>
            <a:xfrm>
              <a:off x="3032814" y="2230494"/>
              <a:ext cx="1055404" cy="765699"/>
              <a:chOff x="6013110" y="4870578"/>
              <a:chExt cx="1402527" cy="1667072"/>
            </a:xfrm>
          </p:grpSpPr>
          <p:sp>
            <p:nvSpPr>
              <p:cNvPr id="48" name="圓角矩形 28"/>
              <p:cNvSpPr/>
              <p:nvPr/>
            </p:nvSpPr>
            <p:spPr>
              <a:xfrm>
                <a:off x="6013110" y="4870580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9" name="圓角矩形 29"/>
              <p:cNvSpPr/>
              <p:nvPr/>
            </p:nvSpPr>
            <p:spPr>
              <a:xfrm>
                <a:off x="6215343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0" name="圓角矩形 30"/>
              <p:cNvSpPr/>
              <p:nvPr/>
            </p:nvSpPr>
            <p:spPr>
              <a:xfrm>
                <a:off x="6451719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1" name="圓角矩形 31"/>
              <p:cNvSpPr/>
              <p:nvPr/>
            </p:nvSpPr>
            <p:spPr>
              <a:xfrm>
                <a:off x="6653952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2" name="圓角矩形 32"/>
              <p:cNvSpPr/>
              <p:nvPr/>
            </p:nvSpPr>
            <p:spPr>
              <a:xfrm>
                <a:off x="7307637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53" name="直線接點 33"/>
              <p:cNvCxnSpPr/>
              <p:nvPr/>
            </p:nvCxnSpPr>
            <p:spPr>
              <a:xfrm>
                <a:off x="6788240" y="5701002"/>
                <a:ext cx="460027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prstDash val="sysDot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線單箭頭接點 43"/>
            <p:cNvCxnSpPr/>
            <p:nvPr/>
          </p:nvCxnSpPr>
          <p:spPr>
            <a:xfrm flipV="1">
              <a:off x="3491114" y="5568108"/>
              <a:ext cx="0" cy="275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44"/>
            <p:cNvCxnSpPr/>
            <p:nvPr/>
          </p:nvCxnSpPr>
          <p:spPr>
            <a:xfrm flipV="1">
              <a:off x="3533029" y="3989505"/>
              <a:ext cx="0" cy="6621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57"/>
                <p:cNvSpPr/>
                <p:nvPr/>
              </p:nvSpPr>
              <p:spPr>
                <a:xfrm>
                  <a:off x="2161722" y="3326455"/>
                  <a:ext cx="393352" cy="458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721" y="3326455"/>
                  <a:ext cx="393352" cy="424283"/>
                </a:xfrm>
                <a:prstGeom prst="rect">
                  <a:avLst/>
                </a:prstGeom>
                <a:blipFill>
                  <a:blip r:embed="rId3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單箭頭接點 73"/>
            <p:cNvCxnSpPr/>
            <p:nvPr/>
          </p:nvCxnSpPr>
          <p:spPr>
            <a:xfrm>
              <a:off x="2645745" y="3074852"/>
              <a:ext cx="8516" cy="119054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75"/>
            <p:cNvCxnSpPr/>
            <p:nvPr/>
          </p:nvCxnSpPr>
          <p:spPr>
            <a:xfrm>
              <a:off x="2664655" y="4320575"/>
              <a:ext cx="4258" cy="197454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群組 2"/>
            <p:cNvGrpSpPr/>
            <p:nvPr/>
          </p:nvGrpSpPr>
          <p:grpSpPr>
            <a:xfrm>
              <a:off x="3520497" y="1932135"/>
              <a:ext cx="3284519" cy="4307604"/>
              <a:chOff x="1996496" y="1932135"/>
              <a:chExt cx="3284519" cy="4307604"/>
            </a:xfrm>
          </p:grpSpPr>
          <p:sp>
            <p:nvSpPr>
              <p:cNvPr id="33" name="文字方塊 22"/>
              <p:cNvSpPr txBox="1"/>
              <p:nvPr/>
            </p:nvSpPr>
            <p:spPr>
              <a:xfrm>
                <a:off x="4112788" y="2146207"/>
                <a:ext cx="1168227" cy="74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Output 2 Domain</a:t>
                </a:r>
                <a:endParaRPr lang="zh-TW" altLang="en-US" sz="1600" dirty="0"/>
              </a:p>
            </p:txBody>
          </p:sp>
          <p:cxnSp>
            <p:nvCxnSpPr>
              <p:cNvPr id="34" name="直線單箭頭接點 52"/>
              <p:cNvCxnSpPr/>
              <p:nvPr/>
            </p:nvCxnSpPr>
            <p:spPr>
              <a:xfrm flipV="1">
                <a:off x="3628681" y="3989504"/>
                <a:ext cx="0" cy="5517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14"/>
              <p:cNvSpPr/>
              <p:nvPr/>
            </p:nvSpPr>
            <p:spPr>
              <a:xfrm>
                <a:off x="3046717" y="3074851"/>
                <a:ext cx="1182286" cy="91465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D</a:t>
                </a:r>
                <a:endParaRPr lang="zh-TW" altLang="en-US" sz="16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6" name="群組 34"/>
              <p:cNvGrpSpPr/>
              <p:nvPr/>
            </p:nvGrpSpPr>
            <p:grpSpPr>
              <a:xfrm>
                <a:off x="3107540" y="2372256"/>
                <a:ext cx="1055404" cy="382849"/>
                <a:chOff x="6013110" y="4870578"/>
                <a:chExt cx="1402527" cy="1667072"/>
              </a:xfrm>
            </p:grpSpPr>
            <p:sp>
              <p:nvSpPr>
                <p:cNvPr id="42" name="圓角矩形 35"/>
                <p:cNvSpPr/>
                <p:nvPr/>
              </p:nvSpPr>
              <p:spPr>
                <a:xfrm>
                  <a:off x="6013110" y="4870580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43" name="圓角矩形 36"/>
                <p:cNvSpPr/>
                <p:nvPr/>
              </p:nvSpPr>
              <p:spPr>
                <a:xfrm>
                  <a:off x="6215343" y="4870579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44" name="圓角矩形 38"/>
                <p:cNvSpPr/>
                <p:nvPr/>
              </p:nvSpPr>
              <p:spPr>
                <a:xfrm>
                  <a:off x="6451719" y="4870579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45" name="圓角矩形 39"/>
                <p:cNvSpPr/>
                <p:nvPr/>
              </p:nvSpPr>
              <p:spPr>
                <a:xfrm>
                  <a:off x="6653952" y="4870578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46" name="圓角矩形 40"/>
                <p:cNvSpPr/>
                <p:nvPr/>
              </p:nvSpPr>
              <p:spPr>
                <a:xfrm>
                  <a:off x="7307637" y="4870578"/>
                  <a:ext cx="108000" cy="1667070"/>
                </a:xfrm>
                <a:prstGeom prst="roundRect">
                  <a:avLst/>
                </a:prstGeom>
                <a:solidFill>
                  <a:schemeClr val="bg1"/>
                </a:solidFill>
                <a:ln w="22225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cxnSp>
              <p:nvCxnSpPr>
                <p:cNvPr id="47" name="直線接點 41"/>
                <p:cNvCxnSpPr/>
                <p:nvPr/>
              </p:nvCxnSpPr>
              <p:spPr>
                <a:xfrm>
                  <a:off x="6788240" y="5701002"/>
                  <a:ext cx="460027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  <a:prstDash val="sysDot"/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直線接點 48"/>
              <p:cNvCxnSpPr/>
              <p:nvPr/>
            </p:nvCxnSpPr>
            <p:spPr>
              <a:xfrm>
                <a:off x="1996496" y="4543316"/>
                <a:ext cx="1648494" cy="243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55"/>
                  <p:cNvSpPr/>
                  <p:nvPr/>
                </p:nvSpPr>
                <p:spPr>
                  <a:xfrm>
                    <a:off x="4555890" y="3326454"/>
                    <a:ext cx="466786" cy="43360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600" dirty="0"/>
                  </a:p>
                </p:txBody>
              </p:sp>
            </mc:Choice>
            <mc:Fallback xmlns="">
              <p:sp>
                <p:nvSpPr>
                  <p:cNvPr id="56" name="矩形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5890" y="3326454"/>
                    <a:ext cx="456728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直線單箭頭接點 68"/>
              <p:cNvCxnSpPr/>
              <p:nvPr/>
            </p:nvCxnSpPr>
            <p:spPr>
              <a:xfrm>
                <a:off x="4407754" y="3074851"/>
                <a:ext cx="17034" cy="1226268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弧形接點 83"/>
              <p:cNvCxnSpPr/>
              <p:nvPr/>
            </p:nvCxnSpPr>
            <p:spPr>
              <a:xfrm rot="5400000">
                <a:off x="2361961" y="4792288"/>
                <a:ext cx="1782222" cy="1112680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89"/>
                  <p:cNvSpPr/>
                  <p:nvPr/>
                </p:nvSpPr>
                <p:spPr>
                  <a:xfrm>
                    <a:off x="3381063" y="1932135"/>
                    <a:ext cx="391597" cy="43360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zh-TW" altLang="en-US" sz="1600" b="1" dirty="0"/>
                  </a:p>
                </p:txBody>
              </p:sp>
            </mc:Choice>
            <mc:Fallback xmlns="">
              <p:sp>
                <p:nvSpPr>
                  <p:cNvPr id="90" name="矩形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063" y="1932135"/>
                    <a:ext cx="375423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90"/>
                <p:cNvSpPr/>
                <p:nvPr/>
              </p:nvSpPr>
              <p:spPr>
                <a:xfrm>
                  <a:off x="3288646" y="1791288"/>
                  <a:ext cx="412090" cy="433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646" y="1791288"/>
                  <a:ext cx="396262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91"/>
                <p:cNvSpPr/>
                <p:nvPr/>
              </p:nvSpPr>
              <p:spPr>
                <a:xfrm>
                  <a:off x="3220198" y="6311283"/>
                  <a:ext cx="406501" cy="433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198" y="6311283"/>
                  <a:ext cx="389850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流程圖: 人工作業 26"/>
            <p:cNvSpPr/>
            <p:nvPr/>
          </p:nvSpPr>
          <p:spPr>
            <a:xfrm>
              <a:off x="4559277" y="4149817"/>
              <a:ext cx="1186809" cy="231160"/>
            </a:xfrm>
            <a:prstGeom prst="flowChartManualOperation">
              <a:avLst/>
            </a:prstGeom>
            <a:solidFill>
              <a:srgbClr val="FFC000"/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600" dirty="0"/>
                <a:t>GRL</a:t>
              </a:r>
              <a:endParaRPr lang="zh-TW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56"/>
                <p:cNvSpPr/>
                <p:nvPr/>
              </p:nvSpPr>
              <p:spPr>
                <a:xfrm>
                  <a:off x="7106264" y="2260651"/>
                  <a:ext cx="2989552" cy="4584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altLang="zh-TW" sz="1600" i="1" dirty="0">
                      <a:latin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sz="16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TW" sz="1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264" y="2260651"/>
                  <a:ext cx="3202672" cy="424283"/>
                </a:xfrm>
                <a:prstGeom prst="rect">
                  <a:avLst/>
                </a:prstGeom>
                <a:blipFill>
                  <a:blip r:embed="rId10"/>
                  <a:stretch>
                    <a:fillRect t="-108824" b="-16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59"/>
                <p:cNvSpPr/>
                <p:nvPr/>
              </p:nvSpPr>
              <p:spPr>
                <a:xfrm>
                  <a:off x="7111354" y="2691836"/>
                  <a:ext cx="2961085" cy="4338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US" altLang="zh-TW" sz="1600" i="1" dirty="0">
                      <a:latin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sz="16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TW" sz="1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354" y="2691836"/>
                  <a:ext cx="3172792" cy="400302"/>
                </a:xfrm>
                <a:prstGeom prst="rect">
                  <a:avLst/>
                </a:prstGeom>
                <a:blipFill>
                  <a:blip r:embed="rId11"/>
                  <a:stretch>
                    <a:fillRect t="-115625" b="-17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61"/>
                <p:cNvSpPr/>
                <p:nvPr/>
              </p:nvSpPr>
              <p:spPr>
                <a:xfrm>
                  <a:off x="6988986" y="3635051"/>
                  <a:ext cx="1944051" cy="7800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f>
                          <m:fPr>
                            <m:ctrlPr>
                              <a:rPr lang="el-GR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8986" y="3635051"/>
                  <a:ext cx="2042739" cy="738344"/>
                </a:xfrm>
                <a:prstGeom prst="rect">
                  <a:avLst/>
                </a:prstGeom>
                <a:blipFill>
                  <a:blip r:embed="rId12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64"/>
                <p:cNvSpPr/>
                <p:nvPr/>
              </p:nvSpPr>
              <p:spPr>
                <a:xfrm>
                  <a:off x="6949674" y="5365579"/>
                  <a:ext cx="2209637" cy="8268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TW" sz="1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TW" sz="16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d>
                          <m:dPr>
                            <m:ctrlPr>
                              <a:rPr lang="el-GR" altLang="zh-TW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altLang="zh-TW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l-GR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TW" altLang="el-GR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sz="16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674" y="5365580"/>
                  <a:ext cx="2332049" cy="7838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65"/>
                <p:cNvSpPr/>
                <p:nvPr/>
              </p:nvSpPr>
              <p:spPr>
                <a:xfrm>
                  <a:off x="7032175" y="4505542"/>
                  <a:ext cx="1967525" cy="7694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TW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TW" sz="16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f>
                          <m:fPr>
                            <m:ctrlPr>
                              <a:rPr lang="el-GR" altLang="zh-TW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6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75" y="4505541"/>
                  <a:ext cx="2070247" cy="727892"/>
                </a:xfrm>
                <a:prstGeom prst="rect">
                  <a:avLst/>
                </a:prstGeom>
                <a:blipFill>
                  <a:blip r:embed="rId14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字方塊 66"/>
            <p:cNvSpPr txBox="1"/>
            <p:nvPr/>
          </p:nvSpPr>
          <p:spPr>
            <a:xfrm>
              <a:off x="6856942" y="3234941"/>
              <a:ext cx="1864656" cy="433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0070C0"/>
                  </a:solidFill>
                </a:rPr>
                <a:t>Model update 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27" name="矩形 67"/>
            <p:cNvSpPr/>
            <p:nvPr/>
          </p:nvSpPr>
          <p:spPr>
            <a:xfrm>
              <a:off x="8958615" y="3622015"/>
              <a:ext cx="1691209" cy="946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0070C0"/>
                  </a:solidFill>
                </a:rPr>
                <a:t>Max classification accuracy </a:t>
              </a:r>
            </a:p>
          </p:txBody>
        </p:sp>
        <p:sp>
          <p:nvSpPr>
            <p:cNvPr id="28" name="矩形 69"/>
            <p:cNvSpPr/>
            <p:nvPr/>
          </p:nvSpPr>
          <p:spPr>
            <a:xfrm>
              <a:off x="8971625" y="4605635"/>
              <a:ext cx="1691209" cy="670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accent6">
                      <a:lumMod val="75000"/>
                    </a:schemeClr>
                  </a:solidFill>
                </a:rPr>
                <a:t>Max domain accuracy </a:t>
              </a:r>
            </a:p>
          </p:txBody>
        </p:sp>
        <p:sp>
          <p:nvSpPr>
            <p:cNvPr id="29" name="矩形 70"/>
            <p:cNvSpPr/>
            <p:nvPr/>
          </p:nvSpPr>
          <p:spPr>
            <a:xfrm>
              <a:off x="6949673" y="6203678"/>
              <a:ext cx="3267946" cy="394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accent2">
                      <a:lumMod val="75000"/>
                    </a:schemeClr>
                  </a:solidFill>
                </a:rPr>
                <a:t>Max classification accuracy </a:t>
              </a:r>
            </a:p>
          </p:txBody>
        </p:sp>
        <p:sp>
          <p:nvSpPr>
            <p:cNvPr id="30" name="文字方塊 71"/>
            <p:cNvSpPr txBox="1"/>
            <p:nvPr/>
          </p:nvSpPr>
          <p:spPr>
            <a:xfrm>
              <a:off x="6366308" y="1847559"/>
              <a:ext cx="3131029" cy="433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0070C0"/>
                  </a:solidFill>
                </a:rPr>
                <a:t>Objective function 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1"/>
                <p:cNvSpPr/>
                <p:nvPr/>
              </p:nvSpPr>
              <p:spPr>
                <a:xfrm>
                  <a:off x="9087524" y="5437855"/>
                  <a:ext cx="925973" cy="6880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l-GR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524" y="5437855"/>
                  <a:ext cx="977319" cy="66614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"/>
            <p:cNvSpPr/>
            <p:nvPr/>
          </p:nvSpPr>
          <p:spPr>
            <a:xfrm>
              <a:off x="7386760" y="6488023"/>
              <a:ext cx="2393773" cy="394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7030A0"/>
                  </a:solidFill>
                </a:rPr>
                <a:t>and Min domain accuracy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46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Recognition (AMT)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ASR results in known (k) and unknown (unk) noisy conditions</a:t>
            </a:r>
          </a:p>
          <a:p>
            <a:pPr>
              <a:buFont typeface="Wingdings" pitchFamily="2" charset="2"/>
              <a:buChar char="§"/>
            </a:pPr>
            <a:endParaRPr lang="en-US" sz="20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30002" y="2476974"/>
            <a:ext cx="6261599" cy="3697206"/>
            <a:chOff x="2151997" y="1776235"/>
            <a:chExt cx="7657750" cy="4577038"/>
          </a:xfrm>
        </p:grpSpPr>
        <p:sp>
          <p:nvSpPr>
            <p:cNvPr id="5" name="矩形 58"/>
            <p:cNvSpPr/>
            <p:nvPr/>
          </p:nvSpPr>
          <p:spPr>
            <a:xfrm>
              <a:off x="2751896" y="1819622"/>
              <a:ext cx="225920" cy="285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sz="900" dirty="0"/>
            </a:p>
          </p:txBody>
        </p:sp>
        <p:pic>
          <p:nvPicPr>
            <p:cNvPr id="6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"/>
            <a:stretch/>
          </p:blipFill>
          <p:spPr>
            <a:xfrm>
              <a:off x="3627474" y="2341429"/>
              <a:ext cx="4125877" cy="3464998"/>
            </a:xfrm>
            <a:prstGeom prst="rect">
              <a:avLst/>
            </a:prstGeom>
          </p:spPr>
        </p:pic>
        <p:sp>
          <p:nvSpPr>
            <p:cNvPr id="7" name="矩形 2"/>
            <p:cNvSpPr/>
            <p:nvPr/>
          </p:nvSpPr>
          <p:spPr>
            <a:xfrm>
              <a:off x="2151997" y="1776235"/>
              <a:ext cx="7413117" cy="419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WER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of DNNs with single-task learning (ST) and AMT. 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矩形 6"/>
            <p:cNvSpPr/>
            <p:nvPr/>
          </p:nvSpPr>
          <p:spPr>
            <a:xfrm>
              <a:off x="2396627" y="5896050"/>
              <a:ext cx="7413120" cy="457223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The AMT-DNN outperforms ST-DNN with yielding lower WERs.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440043" y="2341429"/>
              <a:ext cx="1427483" cy="3293671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977570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Recognition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Domain adversarial training for accented ASR</a:t>
            </a:r>
            <a:r>
              <a:rPr lang="zh-TW" altLang="en-US" sz="2400" b="1">
                <a:solidFill>
                  <a:srgbClr val="0070C0"/>
                </a:solidFill>
              </a:rPr>
              <a:t> </a:t>
            </a:r>
            <a:r>
              <a:rPr lang="en-US" altLang="zh-TW" sz="2400" b="1">
                <a:solidFill>
                  <a:srgbClr val="0070C0"/>
                </a:solidFill>
              </a:rPr>
              <a:t>(DAT)</a:t>
            </a:r>
            <a:r>
              <a:rPr lang="en-US" altLang="zh-TW" sz="2400"/>
              <a:t> </a:t>
            </a:r>
            <a:r>
              <a:rPr lang="en-US" altLang="zh-TW" sz="2400">
                <a:solidFill>
                  <a:srgbClr val="0000FF"/>
                </a:solidFill>
              </a:rPr>
              <a:t>[Sun et al., ICASSP2018]</a:t>
            </a:r>
            <a:endParaRPr lang="zh-TW" altLang="en-US" sz="2400">
              <a:solidFill>
                <a:srgbClr val="0000FF"/>
              </a:solidFill>
            </a:endParaRPr>
          </a:p>
          <a:p>
            <a:endParaRPr lang="en-US" sz="2400" b="1"/>
          </a:p>
        </p:txBody>
      </p:sp>
      <p:grpSp>
        <p:nvGrpSpPr>
          <p:cNvPr id="4" name="Group 3"/>
          <p:cNvGrpSpPr/>
          <p:nvPr/>
        </p:nvGrpSpPr>
        <p:grpSpPr>
          <a:xfrm>
            <a:off x="2410179" y="2300024"/>
            <a:ext cx="7921105" cy="4284585"/>
            <a:chOff x="1615522" y="1722785"/>
            <a:chExt cx="9047312" cy="5094605"/>
          </a:xfrm>
        </p:grpSpPr>
        <p:sp>
          <p:nvSpPr>
            <p:cNvPr id="5" name="矩形 67"/>
            <p:cNvSpPr/>
            <p:nvPr/>
          </p:nvSpPr>
          <p:spPr>
            <a:xfrm>
              <a:off x="2211550" y="1722785"/>
              <a:ext cx="210996" cy="3659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sz="1400" dirty="0"/>
            </a:p>
          </p:txBody>
        </p:sp>
        <p:grpSp>
          <p:nvGrpSpPr>
            <p:cNvPr id="6" name="群組 69"/>
            <p:cNvGrpSpPr/>
            <p:nvPr/>
          </p:nvGrpSpPr>
          <p:grpSpPr>
            <a:xfrm>
              <a:off x="1615522" y="1767481"/>
              <a:ext cx="4811202" cy="4992729"/>
              <a:chOff x="688005" y="1599117"/>
              <a:chExt cx="5262442" cy="5191788"/>
            </a:xfrm>
          </p:grpSpPr>
          <p:grpSp>
            <p:nvGrpSpPr>
              <p:cNvPr id="19" name="群組 70"/>
              <p:cNvGrpSpPr/>
              <p:nvPr/>
            </p:nvGrpSpPr>
            <p:grpSpPr>
              <a:xfrm>
                <a:off x="688005" y="1968186"/>
                <a:ext cx="5262442" cy="4822719"/>
                <a:chOff x="4620032" y="1819617"/>
                <a:chExt cx="5684025" cy="5082457"/>
              </a:xfrm>
            </p:grpSpPr>
            <p:sp>
              <p:nvSpPr>
                <p:cNvPr id="27" name="文字方塊 80"/>
                <p:cNvSpPr txBox="1"/>
                <p:nvPr/>
              </p:nvSpPr>
              <p:spPr>
                <a:xfrm>
                  <a:off x="8973540" y="1819617"/>
                  <a:ext cx="1330517" cy="681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Output 2 Domain</a:t>
                  </a:r>
                  <a:endParaRPr lang="zh-TW" altLang="en-US" sz="1400" dirty="0"/>
                </a:p>
              </p:txBody>
            </p:sp>
            <p:sp>
              <p:nvSpPr>
                <p:cNvPr id="28" name="文字方塊 81"/>
                <p:cNvSpPr txBox="1"/>
                <p:nvPr/>
              </p:nvSpPr>
              <p:spPr>
                <a:xfrm>
                  <a:off x="4620032" y="1898563"/>
                  <a:ext cx="1330517" cy="681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Output 1 </a:t>
                  </a:r>
                  <a:r>
                    <a:rPr lang="en-US" altLang="zh-TW" sz="1400" dirty="0" err="1"/>
                    <a:t>Senone</a:t>
                  </a:r>
                  <a:endParaRPr lang="zh-TW" altLang="en-US" sz="1400" dirty="0"/>
                </a:p>
              </p:txBody>
            </p:sp>
            <p:sp>
              <p:nvSpPr>
                <p:cNvPr id="29" name="文字方塊 82"/>
                <p:cNvSpPr txBox="1"/>
                <p:nvPr/>
              </p:nvSpPr>
              <p:spPr>
                <a:xfrm>
                  <a:off x="6457355" y="6220290"/>
                  <a:ext cx="2516185" cy="681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Input</a:t>
                  </a:r>
                </a:p>
                <a:p>
                  <a:pPr algn="ctr"/>
                  <a:r>
                    <a:rPr lang="en-US" altLang="zh-TW" sz="1400" dirty="0"/>
                    <a:t>Acoustic feature</a:t>
                  </a:r>
                  <a:endParaRPr lang="zh-TW" altLang="en-US" sz="1400" dirty="0"/>
                </a:p>
              </p:txBody>
            </p:sp>
            <p:grpSp>
              <p:nvGrpSpPr>
                <p:cNvPr id="30" name="群組 84"/>
                <p:cNvGrpSpPr/>
                <p:nvPr/>
              </p:nvGrpSpPr>
              <p:grpSpPr>
                <a:xfrm>
                  <a:off x="5942463" y="1911984"/>
                  <a:ext cx="3163437" cy="4454318"/>
                  <a:chOff x="3205613" y="1344561"/>
                  <a:chExt cx="3518109" cy="5303730"/>
                </a:xfrm>
              </p:grpSpPr>
              <p:cxnSp>
                <p:nvCxnSpPr>
                  <p:cNvPr id="33" name="直線單箭頭接點 87"/>
                  <p:cNvCxnSpPr/>
                  <p:nvPr/>
                </p:nvCxnSpPr>
                <p:spPr>
                  <a:xfrm flipV="1">
                    <a:off x="5963348" y="3639808"/>
                    <a:ext cx="0" cy="72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矩形 88"/>
                  <p:cNvSpPr/>
                  <p:nvPr/>
                </p:nvSpPr>
                <p:spPr>
                  <a:xfrm>
                    <a:off x="3205613" y="4498195"/>
                    <a:ext cx="1445690" cy="1201456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i="1" dirty="0"/>
                      <a:t>E</a:t>
                    </a:r>
                    <a:endParaRPr lang="zh-TW" altLang="en-US" sz="1400" b="1" i="1" dirty="0"/>
                  </a:p>
                </p:txBody>
              </p:sp>
              <p:sp>
                <p:nvSpPr>
                  <p:cNvPr id="35" name="矩形 98"/>
                  <p:cNvSpPr/>
                  <p:nvPr/>
                </p:nvSpPr>
                <p:spPr>
                  <a:xfrm>
                    <a:off x="3205613" y="2446322"/>
                    <a:ext cx="1497496" cy="1193486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i="1" dirty="0">
                        <a:solidFill>
                          <a:srgbClr val="002060"/>
                        </a:solidFill>
                      </a:rPr>
                      <a:t>G</a:t>
                    </a:r>
                    <a:endParaRPr lang="zh-TW" altLang="en-US" sz="1400" b="1" i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36" name="矩形 99"/>
                  <p:cNvSpPr/>
                  <p:nvPr/>
                </p:nvSpPr>
                <p:spPr>
                  <a:xfrm>
                    <a:off x="5226226" y="2446322"/>
                    <a:ext cx="1497496" cy="1193486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i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D</a:t>
                    </a:r>
                    <a:endParaRPr lang="zh-TW" altLang="en-US" sz="1400" b="1" i="1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grpSp>
                <p:nvGrpSpPr>
                  <p:cNvPr id="37" name="群組 100"/>
                  <p:cNvGrpSpPr/>
                  <p:nvPr/>
                </p:nvGrpSpPr>
                <p:grpSpPr>
                  <a:xfrm>
                    <a:off x="3272181" y="6120002"/>
                    <a:ext cx="1336786" cy="528289"/>
                    <a:chOff x="2177142" y="3571685"/>
                    <a:chExt cx="1282900" cy="969428"/>
                  </a:xfrm>
                </p:grpSpPr>
                <p:sp>
                  <p:nvSpPr>
                    <p:cNvPr id="56" name="矩形 119"/>
                    <p:cNvSpPr/>
                    <p:nvPr/>
                  </p:nvSpPr>
                  <p:spPr>
                    <a:xfrm>
                      <a:off x="2177142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57" name="矩形 120"/>
                    <p:cNvSpPr/>
                    <p:nvPr/>
                  </p:nvSpPr>
                  <p:spPr>
                    <a:xfrm>
                      <a:off x="2390654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58" name="矩形 121"/>
                    <p:cNvSpPr/>
                    <p:nvPr/>
                  </p:nvSpPr>
                  <p:spPr>
                    <a:xfrm>
                      <a:off x="2580376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59" name="矩形 122"/>
                    <p:cNvSpPr/>
                    <p:nvPr/>
                  </p:nvSpPr>
                  <p:spPr>
                    <a:xfrm>
                      <a:off x="2770098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60" name="矩形 123"/>
                    <p:cNvSpPr/>
                    <p:nvPr/>
                  </p:nvSpPr>
                  <p:spPr>
                    <a:xfrm>
                      <a:off x="3352042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cxnSp>
                  <p:nvCxnSpPr>
                    <p:cNvPr id="61" name="直線接點 124"/>
                    <p:cNvCxnSpPr/>
                    <p:nvPr/>
                  </p:nvCxnSpPr>
                  <p:spPr>
                    <a:xfrm>
                      <a:off x="2878098" y="4056399"/>
                      <a:ext cx="47394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" name="群組 101"/>
                  <p:cNvGrpSpPr/>
                  <p:nvPr/>
                </p:nvGrpSpPr>
                <p:grpSpPr>
                  <a:xfrm>
                    <a:off x="3278301" y="1344561"/>
                    <a:ext cx="1336786" cy="999123"/>
                    <a:chOff x="6013110" y="4870578"/>
                    <a:chExt cx="1402527" cy="1667072"/>
                  </a:xfrm>
                </p:grpSpPr>
                <p:sp>
                  <p:nvSpPr>
                    <p:cNvPr id="50" name="圓角矩形 113"/>
                    <p:cNvSpPr/>
                    <p:nvPr/>
                  </p:nvSpPr>
                  <p:spPr>
                    <a:xfrm>
                      <a:off x="6013110" y="4870580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51" name="圓角矩形 114"/>
                    <p:cNvSpPr/>
                    <p:nvPr/>
                  </p:nvSpPr>
                  <p:spPr>
                    <a:xfrm>
                      <a:off x="6215343" y="4870579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52" name="圓角矩形 115"/>
                    <p:cNvSpPr/>
                    <p:nvPr/>
                  </p:nvSpPr>
                  <p:spPr>
                    <a:xfrm>
                      <a:off x="6451719" y="4870579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53" name="圓角矩形 116"/>
                    <p:cNvSpPr/>
                    <p:nvPr/>
                  </p:nvSpPr>
                  <p:spPr>
                    <a:xfrm>
                      <a:off x="6653952" y="4870578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54" name="圓角矩形 117"/>
                    <p:cNvSpPr/>
                    <p:nvPr/>
                  </p:nvSpPr>
                  <p:spPr>
                    <a:xfrm>
                      <a:off x="7307637" y="4870578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cxnSp>
                  <p:nvCxnSpPr>
                    <p:cNvPr id="55" name="直線接點 118"/>
                    <p:cNvCxnSpPr/>
                    <p:nvPr/>
                  </p:nvCxnSpPr>
                  <p:spPr>
                    <a:xfrm>
                      <a:off x="6788240" y="5701002"/>
                      <a:ext cx="460027" cy="0"/>
                    </a:xfrm>
                    <a:prstGeom prst="line">
                      <a:avLst/>
                    </a:prstGeom>
                    <a:ln w="28575" cap="rnd">
                      <a:solidFill>
                        <a:schemeClr val="tx1"/>
                      </a:solidFill>
                      <a:prstDash val="sysDot"/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" name="群組 102"/>
                  <p:cNvGrpSpPr/>
                  <p:nvPr/>
                </p:nvGrpSpPr>
                <p:grpSpPr>
                  <a:xfrm>
                    <a:off x="5303265" y="1529540"/>
                    <a:ext cx="1336786" cy="499561"/>
                    <a:chOff x="6013110" y="4870578"/>
                    <a:chExt cx="1402527" cy="1667072"/>
                  </a:xfrm>
                </p:grpSpPr>
                <p:sp>
                  <p:nvSpPr>
                    <p:cNvPr id="44" name="圓角矩形 107"/>
                    <p:cNvSpPr/>
                    <p:nvPr/>
                  </p:nvSpPr>
                  <p:spPr>
                    <a:xfrm>
                      <a:off x="6013110" y="4870580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5" name="圓角矩形 108"/>
                    <p:cNvSpPr/>
                    <p:nvPr/>
                  </p:nvSpPr>
                  <p:spPr>
                    <a:xfrm>
                      <a:off x="6215343" y="4870579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6" name="圓角矩形 109"/>
                    <p:cNvSpPr/>
                    <p:nvPr/>
                  </p:nvSpPr>
                  <p:spPr>
                    <a:xfrm>
                      <a:off x="6451719" y="4870579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7" name="圓角矩形 110"/>
                    <p:cNvSpPr/>
                    <p:nvPr/>
                  </p:nvSpPr>
                  <p:spPr>
                    <a:xfrm>
                      <a:off x="6653952" y="4870578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8" name="圓角矩形 111"/>
                    <p:cNvSpPr/>
                    <p:nvPr/>
                  </p:nvSpPr>
                  <p:spPr>
                    <a:xfrm>
                      <a:off x="7307637" y="4870578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cxnSp>
                  <p:nvCxnSpPr>
                    <p:cNvPr id="49" name="直線接點 112"/>
                    <p:cNvCxnSpPr/>
                    <p:nvPr/>
                  </p:nvCxnSpPr>
                  <p:spPr>
                    <a:xfrm>
                      <a:off x="6788240" y="5701002"/>
                      <a:ext cx="460027" cy="0"/>
                    </a:xfrm>
                    <a:prstGeom prst="line">
                      <a:avLst/>
                    </a:prstGeom>
                    <a:ln w="28575" cap="rnd">
                      <a:solidFill>
                        <a:schemeClr val="tx1"/>
                      </a:solidFill>
                      <a:prstDash val="sysDot"/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0" name="流程圖: 人工作業 103"/>
                  <p:cNvSpPr/>
                  <p:nvPr/>
                </p:nvSpPr>
                <p:spPr>
                  <a:xfrm>
                    <a:off x="5211735" y="3848993"/>
                    <a:ext cx="1503225" cy="301629"/>
                  </a:xfrm>
                  <a:prstGeom prst="flowChartManualOperation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zh-TW" sz="1400" dirty="0"/>
                      <a:t>GRL</a:t>
                    </a:r>
                    <a:endParaRPr lang="zh-TW" altLang="en-US" sz="1400" dirty="0"/>
                  </a:p>
                </p:txBody>
              </p:sp>
              <p:cxnSp>
                <p:nvCxnSpPr>
                  <p:cNvPr id="41" name="直線單箭頭接點 104"/>
                  <p:cNvCxnSpPr/>
                  <p:nvPr/>
                </p:nvCxnSpPr>
                <p:spPr>
                  <a:xfrm flipV="1">
                    <a:off x="3858789" y="5699651"/>
                    <a:ext cx="0" cy="36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單箭頭接點 105"/>
                  <p:cNvCxnSpPr/>
                  <p:nvPr/>
                </p:nvCxnSpPr>
                <p:spPr>
                  <a:xfrm flipV="1">
                    <a:off x="3911879" y="3639808"/>
                    <a:ext cx="0" cy="864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接點 106"/>
                  <p:cNvCxnSpPr/>
                  <p:nvPr/>
                </p:nvCxnSpPr>
                <p:spPr>
                  <a:xfrm>
                    <a:off x="3896004" y="4362450"/>
                    <a:ext cx="2088000" cy="317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矩形 85"/>
                    <p:cNvSpPr/>
                    <p:nvPr/>
                  </p:nvSpPr>
                  <p:spPr>
                    <a:xfrm>
                      <a:off x="9478198" y="3113019"/>
                      <a:ext cx="504859" cy="40105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400" dirty="0"/>
                    </a:p>
                  </p:txBody>
                </p:sp>
              </mc:Choice>
              <mc:Fallback xmlns="">
                <p:sp>
                  <p:nvSpPr>
                    <p:cNvPr id="86" name="矩形 8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78198" y="3113019"/>
                      <a:ext cx="539584" cy="43847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矩形 86"/>
                    <p:cNvSpPr/>
                    <p:nvPr/>
                  </p:nvSpPr>
                  <p:spPr>
                    <a:xfrm>
                      <a:off x="5015719" y="3113019"/>
                      <a:ext cx="447996" cy="42319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4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矩形 8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15719" y="3113019"/>
                      <a:ext cx="447996" cy="46496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57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0" name="直線單箭頭接點 71"/>
              <p:cNvCxnSpPr/>
              <p:nvPr/>
            </p:nvCxnSpPr>
            <p:spPr>
              <a:xfrm>
                <a:off x="5029640" y="2933855"/>
                <a:ext cx="17961" cy="1275159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72"/>
              <p:cNvCxnSpPr/>
              <p:nvPr/>
            </p:nvCxnSpPr>
            <p:spPr>
              <a:xfrm>
                <a:off x="1564721" y="2933855"/>
                <a:ext cx="8980" cy="1238012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74"/>
              <p:cNvCxnSpPr/>
              <p:nvPr/>
            </p:nvCxnSpPr>
            <p:spPr>
              <a:xfrm>
                <a:off x="1584661" y="4229246"/>
                <a:ext cx="4490" cy="205326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弧形接點 76"/>
              <p:cNvCxnSpPr/>
              <p:nvPr/>
            </p:nvCxnSpPr>
            <p:spPr>
              <a:xfrm rot="5400000">
                <a:off x="2885451" y="4711656"/>
                <a:ext cx="1853278" cy="1173261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77"/>
                  <p:cNvSpPr/>
                  <p:nvPr/>
                </p:nvSpPr>
                <p:spPr>
                  <a:xfrm>
                    <a:off x="3947050" y="1745580"/>
                    <a:ext cx="396922" cy="380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zh-TW" altLang="en-US" sz="1400" b="1" dirty="0"/>
                  </a:p>
                </p:txBody>
              </p:sp>
            </mc:Choice>
            <mc:Fallback xmlns="">
              <p:sp>
                <p:nvSpPr>
                  <p:cNvPr id="78" name="矩形 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7050" y="1745580"/>
                    <a:ext cx="410635" cy="416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78"/>
                  <p:cNvSpPr/>
                  <p:nvPr/>
                </p:nvSpPr>
                <p:spPr>
                  <a:xfrm>
                    <a:off x="2242625" y="1599117"/>
                    <a:ext cx="414946" cy="380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zh-TW" altLang="en-US" sz="1400" b="1" dirty="0"/>
                  </a:p>
                </p:txBody>
              </p:sp>
            </mc:Choice>
            <mc:Fallback xmlns="">
              <p:sp>
                <p:nvSpPr>
                  <p:cNvPr id="79" name="矩形 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2625" y="1599117"/>
                    <a:ext cx="433427" cy="41606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0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79"/>
                  <p:cNvSpPr/>
                  <p:nvPr/>
                </p:nvSpPr>
                <p:spPr>
                  <a:xfrm>
                    <a:off x="2170451" y="6299322"/>
                    <a:ext cx="410940" cy="380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TW" altLang="en-US" sz="1400" b="1" dirty="0"/>
                  </a:p>
                </p:txBody>
              </p:sp>
            </mc:Choice>
            <mc:Fallback xmlns="">
              <p:sp>
                <p:nvSpPr>
                  <p:cNvPr id="80" name="矩形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0451" y="6299322"/>
                    <a:ext cx="426414" cy="41606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58"/>
                <p:cNvSpPr/>
                <p:nvPr/>
              </p:nvSpPr>
              <p:spPr>
                <a:xfrm>
                  <a:off x="7106264" y="2260651"/>
                  <a:ext cx="2593528" cy="3861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altLang="zh-TW" sz="1400" i="1" dirty="0">
                      <a:latin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sz="1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TW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264" y="2260651"/>
                  <a:ext cx="3202672" cy="424283"/>
                </a:xfrm>
                <a:prstGeom prst="rect">
                  <a:avLst/>
                </a:prstGeom>
                <a:blipFill>
                  <a:blip r:embed="rId15"/>
                  <a:stretch>
                    <a:fillRect t="-108824" b="-16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64"/>
                <p:cNvSpPr/>
                <p:nvPr/>
              </p:nvSpPr>
              <p:spPr>
                <a:xfrm>
                  <a:off x="7111354" y="2691836"/>
                  <a:ext cx="2569506" cy="3661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US" altLang="zh-TW" sz="1400" i="1" dirty="0">
                      <a:latin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sz="1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TW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354" y="2691836"/>
                  <a:ext cx="3172792" cy="400302"/>
                </a:xfrm>
                <a:prstGeom prst="rect">
                  <a:avLst/>
                </a:prstGeom>
                <a:blipFill>
                  <a:blip r:embed="rId16"/>
                  <a:stretch>
                    <a:fillRect t="-115625" b="-17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65"/>
                <p:cNvSpPr/>
                <p:nvPr/>
              </p:nvSpPr>
              <p:spPr>
                <a:xfrm>
                  <a:off x="6988986" y="3635051"/>
                  <a:ext cx="1694841" cy="6473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f>
                          <m:fPr>
                            <m:ctrlPr>
                              <a:rPr lang="el-GR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8986" y="3635051"/>
                  <a:ext cx="2042739" cy="738344"/>
                </a:xfrm>
                <a:prstGeom prst="rect">
                  <a:avLst/>
                </a:prstGeom>
                <a:blipFill>
                  <a:blip r:embed="rId17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66"/>
                <p:cNvSpPr/>
                <p:nvPr/>
              </p:nvSpPr>
              <p:spPr>
                <a:xfrm>
                  <a:off x="6949674" y="5365580"/>
                  <a:ext cx="1922386" cy="6853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TW" sz="1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d>
                          <m:dPr>
                            <m:ctrlPr>
                              <a:rPr lang="el-GR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altLang="zh-TW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l-G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TW" altLang="el-G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sz="1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674" y="5365580"/>
                  <a:ext cx="2332049" cy="78386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68"/>
                <p:cNvSpPr/>
                <p:nvPr/>
              </p:nvSpPr>
              <p:spPr>
                <a:xfrm>
                  <a:off x="7032174" y="4505541"/>
                  <a:ext cx="1719009" cy="6387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TW" sz="14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f>
                          <m:fPr>
                            <m:ctrlPr>
                              <a:rPr lang="el-GR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75" y="4505541"/>
                  <a:ext cx="2070247" cy="727892"/>
                </a:xfrm>
                <a:prstGeom prst="rect">
                  <a:avLst/>
                </a:prstGeom>
                <a:blipFill>
                  <a:blip r:embed="rId19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字方塊 73"/>
            <p:cNvSpPr txBox="1"/>
            <p:nvPr/>
          </p:nvSpPr>
          <p:spPr>
            <a:xfrm>
              <a:off x="6856942" y="3234941"/>
              <a:ext cx="1864656" cy="365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0070C0"/>
                  </a:solidFill>
                </a:rPr>
                <a:t>Model update </a:t>
              </a:r>
              <a:endParaRPr lang="zh-TW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矩形 75"/>
            <p:cNvSpPr/>
            <p:nvPr/>
          </p:nvSpPr>
          <p:spPr>
            <a:xfrm>
              <a:off x="8958615" y="3622014"/>
              <a:ext cx="1691209" cy="548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rgbClr val="0070C0"/>
                  </a:solidFill>
                </a:rPr>
                <a:t>Max classification accuracy </a:t>
              </a:r>
            </a:p>
          </p:txBody>
        </p:sp>
        <p:sp>
          <p:nvSpPr>
            <p:cNvPr id="14" name="矩形 83"/>
            <p:cNvSpPr/>
            <p:nvPr/>
          </p:nvSpPr>
          <p:spPr>
            <a:xfrm>
              <a:off x="8971625" y="4605636"/>
              <a:ext cx="1691209" cy="548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</a:rPr>
                <a:t>Max domain accuracy </a:t>
              </a:r>
            </a:p>
          </p:txBody>
        </p:sp>
        <p:sp>
          <p:nvSpPr>
            <p:cNvPr id="15" name="矩形 89"/>
            <p:cNvSpPr/>
            <p:nvPr/>
          </p:nvSpPr>
          <p:spPr>
            <a:xfrm>
              <a:off x="6949673" y="6203678"/>
              <a:ext cx="3267946" cy="329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accent2">
                      <a:lumMod val="75000"/>
                    </a:schemeClr>
                  </a:solidFill>
                </a:rPr>
                <a:t>Max classification accuracy </a:t>
              </a:r>
            </a:p>
          </p:txBody>
        </p:sp>
        <p:sp>
          <p:nvSpPr>
            <p:cNvPr id="16" name="文字方塊 90"/>
            <p:cNvSpPr txBox="1"/>
            <p:nvPr/>
          </p:nvSpPr>
          <p:spPr>
            <a:xfrm>
              <a:off x="6366308" y="1847558"/>
              <a:ext cx="3131029" cy="365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0070C0"/>
                  </a:solidFill>
                </a:rPr>
                <a:t>Objective function </a:t>
              </a:r>
              <a:endParaRPr lang="zh-TW" altLang="en-US" sz="14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91"/>
                <p:cNvSpPr/>
                <p:nvPr/>
              </p:nvSpPr>
              <p:spPr>
                <a:xfrm>
                  <a:off x="9087524" y="5437855"/>
                  <a:ext cx="812780" cy="5632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l-GR" altLang="zh-TW" sz="1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524" y="5437855"/>
                  <a:ext cx="977319" cy="66614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矩形 92"/>
            <p:cNvSpPr/>
            <p:nvPr/>
          </p:nvSpPr>
          <p:spPr>
            <a:xfrm>
              <a:off x="7561776" y="6488023"/>
              <a:ext cx="2043740" cy="3293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rgbClr val="7030A0"/>
                  </a:solidFill>
                </a:rPr>
                <a:t>and Min domain accuracy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27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Recognition (DAT)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ASR results on accented speech</a:t>
            </a: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sp>
        <p:nvSpPr>
          <p:cNvPr id="6" name="矩形 58"/>
          <p:cNvSpPr/>
          <p:nvPr/>
        </p:nvSpPr>
        <p:spPr>
          <a:xfrm>
            <a:off x="2751896" y="1819622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35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808219" y="2422475"/>
            <a:ext cx="8528051" cy="3563382"/>
            <a:chOff x="1808219" y="2422475"/>
            <a:chExt cx="8528051" cy="3563382"/>
          </a:xfrm>
        </p:grpSpPr>
        <p:sp>
          <p:nvSpPr>
            <p:cNvPr id="7" name="矩形 6"/>
            <p:cNvSpPr/>
            <p:nvPr/>
          </p:nvSpPr>
          <p:spPr>
            <a:xfrm>
              <a:off x="2043169" y="5154860"/>
              <a:ext cx="8129531" cy="830997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TW" sz="1600"/>
                <a:t>With </a:t>
              </a:r>
              <a:r>
                <a:rPr lang="en-US" altLang="zh-TW" sz="1600" dirty="0"/>
                <a:t>labeled transcriptions, ASR performance notably improves</a:t>
              </a:r>
              <a:r>
                <a:rPr lang="en-US" altLang="zh-TW" sz="1600"/>
                <a:t>. </a:t>
              </a:r>
            </a:p>
            <a:p>
              <a:pPr marL="342900" indent="-342900">
                <a:buFontTx/>
                <a:buAutoNum type="arabicPeriod"/>
              </a:pPr>
              <a:r>
                <a:rPr lang="en-US" altLang="zh-TW" sz="1600"/>
                <a:t>DAT is effective in learning features invariant to domain differences with and without labeled transcriptions.</a:t>
              </a:r>
            </a:p>
          </p:txBody>
        </p:sp>
        <p:grpSp>
          <p:nvGrpSpPr>
            <p:cNvPr id="8" name="群組 3"/>
            <p:cNvGrpSpPr/>
            <p:nvPr/>
          </p:nvGrpSpPr>
          <p:grpSpPr>
            <a:xfrm>
              <a:off x="1808219" y="2795069"/>
              <a:ext cx="8528051" cy="1733113"/>
              <a:chOff x="114873" y="3681693"/>
              <a:chExt cx="5184364" cy="1114992"/>
            </a:xfrm>
          </p:grpSpPr>
          <p:pic>
            <p:nvPicPr>
              <p:cNvPr id="14" name="圖片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37" r="78343"/>
              <a:stretch/>
            </p:blipFill>
            <p:spPr>
              <a:xfrm>
                <a:off x="114873" y="3681694"/>
                <a:ext cx="1828227" cy="1114991"/>
              </a:xfrm>
              <a:prstGeom prst="rect">
                <a:avLst/>
              </a:prstGeom>
            </p:spPr>
          </p:pic>
          <p:pic>
            <p:nvPicPr>
              <p:cNvPr id="15" name="圖片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3" t="4337"/>
              <a:stretch/>
            </p:blipFill>
            <p:spPr>
              <a:xfrm>
                <a:off x="1943100" y="3681693"/>
                <a:ext cx="3356137" cy="1114991"/>
              </a:xfrm>
              <a:prstGeom prst="rect">
                <a:avLst/>
              </a:prstGeom>
            </p:spPr>
          </p:pic>
        </p:grpSp>
        <p:sp>
          <p:nvSpPr>
            <p:cNvPr id="9" name="矩形 11"/>
            <p:cNvSpPr/>
            <p:nvPr/>
          </p:nvSpPr>
          <p:spPr>
            <a:xfrm>
              <a:off x="1881243" y="2422475"/>
              <a:ext cx="83644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WER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of the baseline and adapted model. 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矩形 12"/>
            <p:cNvSpPr/>
            <p:nvPr/>
          </p:nvSpPr>
          <p:spPr>
            <a:xfrm>
              <a:off x="1924051" y="3421751"/>
              <a:ext cx="8248649" cy="6644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3"/>
            <p:cNvSpPr/>
            <p:nvPr/>
          </p:nvSpPr>
          <p:spPr>
            <a:xfrm>
              <a:off x="1924051" y="3755126"/>
              <a:ext cx="8248649" cy="6644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2"/>
            <p:cNvSpPr/>
            <p:nvPr/>
          </p:nvSpPr>
          <p:spPr>
            <a:xfrm>
              <a:off x="4815460" y="4768813"/>
              <a:ext cx="2008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dirty="0">
                  <a:solidFill>
                    <a:srgbClr val="0070C0"/>
                  </a:solidFill>
                </a:rPr>
                <a:t>STD: standard speech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870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Recognition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Robust ASR using GAN enhancer (GAN-Enhancer) </a:t>
            </a:r>
            <a:r>
              <a:rPr lang="en-US" altLang="zh-TW" sz="1800">
                <a:solidFill>
                  <a:srgbClr val="0000FF"/>
                </a:solidFill>
              </a:rPr>
              <a:t>[Sriram et al., arXiv 2017]</a:t>
            </a:r>
            <a:endParaRPr lang="zh-TW" altLang="en-US" sz="180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/>
          </a:p>
        </p:txBody>
      </p:sp>
      <p:grpSp>
        <p:nvGrpSpPr>
          <p:cNvPr id="4" name="Group 3"/>
          <p:cNvGrpSpPr/>
          <p:nvPr/>
        </p:nvGrpSpPr>
        <p:grpSpPr>
          <a:xfrm>
            <a:off x="2218205" y="1847849"/>
            <a:ext cx="8250575" cy="4430127"/>
            <a:chOff x="1520335" y="1447107"/>
            <a:chExt cx="8948446" cy="5038602"/>
          </a:xfrm>
        </p:grpSpPr>
        <p:sp>
          <p:nvSpPr>
            <p:cNvPr id="5" name="矩形 56"/>
            <p:cNvSpPr/>
            <p:nvPr/>
          </p:nvSpPr>
          <p:spPr>
            <a:xfrm>
              <a:off x="6157180" y="4447993"/>
              <a:ext cx="4311601" cy="1180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6" name="矩形 54"/>
            <p:cNvSpPr/>
            <p:nvPr/>
          </p:nvSpPr>
          <p:spPr>
            <a:xfrm>
              <a:off x="6157180" y="2538275"/>
              <a:ext cx="4311601" cy="1180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2"/>
                <p:cNvSpPr/>
                <p:nvPr/>
              </p:nvSpPr>
              <p:spPr>
                <a:xfrm>
                  <a:off x="6332666" y="2939594"/>
                  <a:ext cx="3180650" cy="6922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TW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6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TW" sz="16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b="1" i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  <m:r>
                          <a:rPr lang="en-US" altLang="zh-TW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f>
                          <m:fPr>
                            <m:ctrlPr>
                              <a:rPr lang="el-GR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l-GR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l-GR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l-GR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l-GR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l-GR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l-GR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oMath>
                    </m:oMathPara>
                  </a14:m>
                  <a:endParaRPr lang="en-US" altLang="zh-TW" sz="1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2666" y="2939594"/>
                  <a:ext cx="3615157" cy="7377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字方塊 97"/>
            <p:cNvSpPr txBox="1"/>
            <p:nvPr/>
          </p:nvSpPr>
          <p:spPr>
            <a:xfrm>
              <a:off x="6044685" y="2541466"/>
              <a:ext cx="4176723" cy="38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0070C0"/>
                  </a:solidFill>
                </a:rPr>
                <a:t>Cross entropy with L1 Enhancer: 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58"/>
            <p:cNvSpPr/>
            <p:nvPr/>
          </p:nvSpPr>
          <p:spPr>
            <a:xfrm>
              <a:off x="2218205" y="1447107"/>
              <a:ext cx="200356" cy="2975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sz="1100" dirty="0"/>
            </a:p>
          </p:txBody>
        </p:sp>
        <p:sp>
          <p:nvSpPr>
            <p:cNvPr id="10" name="文字方塊 23"/>
            <p:cNvSpPr txBox="1"/>
            <p:nvPr/>
          </p:nvSpPr>
          <p:spPr>
            <a:xfrm>
              <a:off x="4907460" y="2302360"/>
              <a:ext cx="1213254" cy="66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Output 1 </a:t>
              </a:r>
              <a:r>
                <a:rPr lang="en-US" altLang="zh-TW" sz="1600" dirty="0" err="1"/>
                <a:t>Senone</a:t>
              </a:r>
              <a:endParaRPr lang="zh-TW" altLang="en-US" sz="1600" dirty="0"/>
            </a:p>
          </p:txBody>
        </p:sp>
        <p:sp>
          <p:nvSpPr>
            <p:cNvPr id="11" name="文字方塊 24"/>
            <p:cNvSpPr txBox="1"/>
            <p:nvPr/>
          </p:nvSpPr>
          <p:spPr>
            <a:xfrm>
              <a:off x="3656621" y="6100655"/>
              <a:ext cx="1747170" cy="38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Clean data</a:t>
              </a:r>
              <a:endParaRPr lang="zh-TW" altLang="en-US" sz="1600" dirty="0"/>
            </a:p>
          </p:txBody>
        </p:sp>
        <p:cxnSp>
          <p:nvCxnSpPr>
            <p:cNvPr id="12" name="直線單箭頭接點 52"/>
            <p:cNvCxnSpPr/>
            <p:nvPr/>
          </p:nvCxnSpPr>
          <p:spPr>
            <a:xfrm flipV="1">
              <a:off x="3049503" y="3754021"/>
              <a:ext cx="0" cy="4776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4103455" y="4389875"/>
              <a:ext cx="902647" cy="7970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i="1" dirty="0"/>
                <a:t>E</a:t>
              </a:r>
              <a:endParaRPr lang="zh-TW" altLang="en-US" sz="16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103455" y="3028629"/>
              <a:ext cx="934993" cy="7917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>
                  <a:solidFill>
                    <a:srgbClr val="002060"/>
                  </a:solidFill>
                </a:rPr>
                <a:t>G</a:t>
              </a:r>
              <a:endParaRPr lang="zh-TW" altLang="en-US" sz="1600" b="1" i="1" dirty="0">
                <a:solidFill>
                  <a:srgbClr val="00206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589267" y="2972354"/>
              <a:ext cx="934993" cy="7917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>
                  <a:solidFill>
                    <a:schemeClr val="accent6">
                      <a:lumMod val="50000"/>
                    </a:schemeClr>
                  </a:solidFill>
                </a:rPr>
                <a:t>L1 </a:t>
              </a:r>
              <a:endParaRPr lang="zh-TW" altLang="en-US" sz="1600" b="1" i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6" name="矩形 16"/>
            <p:cNvSpPr/>
            <p:nvPr/>
          </p:nvSpPr>
          <p:spPr>
            <a:xfrm>
              <a:off x="4145017" y="5465811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7"/>
            <p:cNvSpPr/>
            <p:nvPr/>
          </p:nvSpPr>
          <p:spPr>
            <a:xfrm>
              <a:off x="4283927" y="5465811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8"/>
            <p:cNvSpPr/>
            <p:nvPr/>
          </p:nvSpPr>
          <p:spPr>
            <a:xfrm>
              <a:off x="4407360" y="5465811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矩形 19"/>
            <p:cNvSpPr/>
            <p:nvPr/>
          </p:nvSpPr>
          <p:spPr>
            <a:xfrm>
              <a:off x="4530792" y="5465811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" name="矩形 20"/>
            <p:cNvSpPr/>
            <p:nvPr/>
          </p:nvSpPr>
          <p:spPr>
            <a:xfrm>
              <a:off x="4909403" y="5465811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21" name="直線接點 21"/>
            <p:cNvCxnSpPr/>
            <p:nvPr/>
          </p:nvCxnSpPr>
          <p:spPr>
            <a:xfrm>
              <a:off x="4601056" y="5641049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群組 27"/>
            <p:cNvGrpSpPr/>
            <p:nvPr/>
          </p:nvGrpSpPr>
          <p:grpSpPr>
            <a:xfrm>
              <a:off x="4148839" y="2297700"/>
              <a:ext cx="834650" cy="662835"/>
              <a:chOff x="6013110" y="4870578"/>
              <a:chExt cx="1402527" cy="1667072"/>
            </a:xfrm>
          </p:grpSpPr>
          <p:sp>
            <p:nvSpPr>
              <p:cNvPr id="50" name="圓角矩形 28"/>
              <p:cNvSpPr/>
              <p:nvPr/>
            </p:nvSpPr>
            <p:spPr>
              <a:xfrm>
                <a:off x="6013110" y="4870580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1" name="圓角矩形 29"/>
              <p:cNvSpPr/>
              <p:nvPr/>
            </p:nvSpPr>
            <p:spPr>
              <a:xfrm>
                <a:off x="6215343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2" name="圓角矩形 30"/>
              <p:cNvSpPr/>
              <p:nvPr/>
            </p:nvSpPr>
            <p:spPr>
              <a:xfrm>
                <a:off x="6451719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3" name="圓角矩形 31"/>
              <p:cNvSpPr/>
              <p:nvPr/>
            </p:nvSpPr>
            <p:spPr>
              <a:xfrm>
                <a:off x="6653952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4" name="圓角矩形 32"/>
              <p:cNvSpPr/>
              <p:nvPr/>
            </p:nvSpPr>
            <p:spPr>
              <a:xfrm>
                <a:off x="7307637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55" name="直線接點 33"/>
              <p:cNvCxnSpPr/>
              <p:nvPr/>
            </p:nvCxnSpPr>
            <p:spPr>
              <a:xfrm>
                <a:off x="6788240" y="5701002"/>
                <a:ext cx="460027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prstDash val="sysDot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線單箭頭接點 43"/>
            <p:cNvCxnSpPr/>
            <p:nvPr/>
          </p:nvCxnSpPr>
          <p:spPr>
            <a:xfrm flipV="1">
              <a:off x="4511278" y="5186942"/>
              <a:ext cx="0" cy="238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44"/>
            <p:cNvCxnSpPr/>
            <p:nvPr/>
          </p:nvCxnSpPr>
          <p:spPr>
            <a:xfrm flipV="1">
              <a:off x="4544426" y="3820407"/>
              <a:ext cx="0" cy="5731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90"/>
                <p:cNvSpPr/>
                <p:nvPr/>
              </p:nvSpPr>
              <p:spPr>
                <a:xfrm>
                  <a:off x="4520313" y="1975596"/>
                  <a:ext cx="384576" cy="385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313" y="1975596"/>
                  <a:ext cx="396262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91"/>
                <p:cNvSpPr/>
                <p:nvPr/>
              </p:nvSpPr>
              <p:spPr>
                <a:xfrm>
                  <a:off x="4297028" y="5830278"/>
                  <a:ext cx="379362" cy="385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028" y="5830278"/>
                  <a:ext cx="38985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"/>
            <p:cNvSpPr/>
            <p:nvPr/>
          </p:nvSpPr>
          <p:spPr>
            <a:xfrm>
              <a:off x="4091101" y="4050831"/>
              <a:ext cx="921466" cy="216023"/>
            </a:xfrm>
            <a:prstGeom prst="rect">
              <a:avLst/>
            </a:prstGeom>
            <a:solidFill>
              <a:srgbClr val="9966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Emb</a:t>
              </a:r>
              <a:r>
                <a:rPr lang="en-US" altLang="zh-TW" sz="1600" dirty="0">
                  <a:solidFill>
                    <a:schemeClr val="bg1"/>
                  </a:solidFill>
                </a:rPr>
                <a:t>.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67"/>
            <p:cNvSpPr txBox="1"/>
            <p:nvPr/>
          </p:nvSpPr>
          <p:spPr>
            <a:xfrm>
              <a:off x="2094845" y="6079796"/>
              <a:ext cx="1747170" cy="38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Noisy data</a:t>
              </a:r>
              <a:endParaRPr lang="zh-TW" altLang="en-US" sz="1600" dirty="0"/>
            </a:p>
          </p:txBody>
        </p:sp>
        <p:sp>
          <p:nvSpPr>
            <p:cNvPr id="29" name="矩形 69"/>
            <p:cNvSpPr/>
            <p:nvPr/>
          </p:nvSpPr>
          <p:spPr>
            <a:xfrm>
              <a:off x="2593536" y="4385738"/>
              <a:ext cx="902647" cy="7970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i="1" dirty="0"/>
                <a:t>E</a:t>
              </a:r>
              <a:endParaRPr lang="zh-TW" altLang="en-US" sz="1600" i="1" dirty="0"/>
            </a:p>
          </p:txBody>
        </p:sp>
        <p:sp>
          <p:nvSpPr>
            <p:cNvPr id="30" name="矩形 71"/>
            <p:cNvSpPr/>
            <p:nvPr/>
          </p:nvSpPr>
          <p:spPr>
            <a:xfrm>
              <a:off x="2670955" y="5450622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1" name="矩形 72"/>
            <p:cNvSpPr/>
            <p:nvPr/>
          </p:nvSpPr>
          <p:spPr>
            <a:xfrm>
              <a:off x="2809865" y="5450622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2" name="矩形 74"/>
            <p:cNvSpPr/>
            <p:nvPr/>
          </p:nvSpPr>
          <p:spPr>
            <a:xfrm>
              <a:off x="2933298" y="5450622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3" name="矩形 76"/>
            <p:cNvSpPr/>
            <p:nvPr/>
          </p:nvSpPr>
          <p:spPr>
            <a:xfrm>
              <a:off x="3056730" y="5450622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4" name="矩形 77"/>
            <p:cNvSpPr/>
            <p:nvPr/>
          </p:nvSpPr>
          <p:spPr>
            <a:xfrm>
              <a:off x="3435341" y="5450622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35" name="直線接點 78"/>
            <p:cNvCxnSpPr/>
            <p:nvPr/>
          </p:nvCxnSpPr>
          <p:spPr>
            <a:xfrm>
              <a:off x="3126994" y="5625860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79"/>
            <p:cNvCxnSpPr/>
            <p:nvPr/>
          </p:nvCxnSpPr>
          <p:spPr>
            <a:xfrm flipV="1">
              <a:off x="3037216" y="5171753"/>
              <a:ext cx="0" cy="238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80"/>
            <p:cNvCxnSpPr/>
            <p:nvPr/>
          </p:nvCxnSpPr>
          <p:spPr>
            <a:xfrm flipV="1">
              <a:off x="3048797" y="3759715"/>
              <a:ext cx="0" cy="6329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81"/>
                <p:cNvSpPr/>
                <p:nvPr/>
              </p:nvSpPr>
              <p:spPr>
                <a:xfrm>
                  <a:off x="2911372" y="5843181"/>
                  <a:ext cx="379362" cy="385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372" y="5843180"/>
                  <a:ext cx="389850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84"/>
            <p:cNvSpPr/>
            <p:nvPr/>
          </p:nvSpPr>
          <p:spPr>
            <a:xfrm>
              <a:off x="2592271" y="4007857"/>
              <a:ext cx="921466" cy="21602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Emb</a:t>
              </a:r>
              <a:r>
                <a:rPr lang="en-US" altLang="zh-TW" sz="1600" dirty="0">
                  <a:solidFill>
                    <a:schemeClr val="bg1"/>
                  </a:solidFill>
                </a:rPr>
                <a:t>.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單箭頭接點 85"/>
            <p:cNvCxnSpPr>
              <a:stCxn id="27" idx="1"/>
              <a:endCxn id="15" idx="2"/>
            </p:cNvCxnSpPr>
            <p:nvPr/>
          </p:nvCxnSpPr>
          <p:spPr>
            <a:xfrm flipH="1" flipV="1">
              <a:off x="3056763" y="3764131"/>
              <a:ext cx="1034339" cy="3947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7"/>
                <p:cNvSpPr/>
                <p:nvPr/>
              </p:nvSpPr>
              <p:spPr>
                <a:xfrm>
                  <a:off x="1520335" y="3666074"/>
                  <a:ext cx="1033629" cy="385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335" y="3666074"/>
                  <a:ext cx="1144224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6250" r="-444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86"/>
                <p:cNvSpPr/>
                <p:nvPr/>
              </p:nvSpPr>
              <p:spPr>
                <a:xfrm>
                  <a:off x="4965358" y="3730595"/>
                  <a:ext cx="1033629" cy="385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358" y="3730595"/>
                  <a:ext cx="1145826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9375" r="-439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9"/>
                <p:cNvSpPr/>
                <p:nvPr/>
              </p:nvSpPr>
              <p:spPr>
                <a:xfrm>
                  <a:off x="5006102" y="4648526"/>
                  <a:ext cx="555307" cy="385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102" y="4648526"/>
                  <a:ext cx="602601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r="-8163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10"/>
                <p:cNvSpPr/>
                <p:nvPr/>
              </p:nvSpPr>
              <p:spPr>
                <a:xfrm>
                  <a:off x="1988267" y="4525017"/>
                  <a:ext cx="555307" cy="385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267" y="4525018"/>
                  <a:ext cx="602601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6061" r="-8333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87"/>
                <p:cNvSpPr/>
                <p:nvPr/>
              </p:nvSpPr>
              <p:spPr>
                <a:xfrm>
                  <a:off x="5044211" y="3222012"/>
                  <a:ext cx="543136" cy="385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211" y="3222012"/>
                  <a:ext cx="588174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6250" r="-1063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字方塊 53"/>
            <p:cNvSpPr txBox="1"/>
            <p:nvPr/>
          </p:nvSpPr>
          <p:spPr>
            <a:xfrm>
              <a:off x="5867917" y="4480059"/>
              <a:ext cx="4559182" cy="38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0070C0"/>
                  </a:solidFill>
                </a:rPr>
                <a:t>Cross entropy with GAN Enhancer: 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3"/>
                <p:cNvSpPr/>
                <p:nvPr/>
              </p:nvSpPr>
              <p:spPr>
                <a:xfrm>
                  <a:off x="6301374" y="5025145"/>
                  <a:ext cx="4152862" cy="3850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TW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zh-TW" alt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TW" sz="16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altLang="zh-TW" sz="1600" dirty="0"/>
                    <a:t>) ,</a:t>
                  </a:r>
                  <a:r>
                    <a:rPr lang="en-US" altLang="zh-TW" sz="16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a14:m>
                  <a:r>
                    <a:rPr lang="en-US" altLang="zh-TW" sz="1600" dirty="0"/>
                    <a:t>))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374" y="5025146"/>
                  <a:ext cx="4152862" cy="400110"/>
                </a:xfrm>
                <a:prstGeom prst="rect">
                  <a:avLst/>
                </a:prstGeom>
                <a:blipFill>
                  <a:blip r:embed="rId12"/>
                  <a:stretch>
                    <a:fillRect t="-9677"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圓角矩形 4"/>
            <p:cNvSpPr/>
            <p:nvPr/>
          </p:nvSpPr>
          <p:spPr>
            <a:xfrm>
              <a:off x="1988266" y="4366277"/>
              <a:ext cx="3620436" cy="92009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49" name="矩形 57"/>
            <p:cNvSpPr/>
            <p:nvPr/>
          </p:nvSpPr>
          <p:spPr>
            <a:xfrm>
              <a:off x="2587000" y="2973036"/>
              <a:ext cx="934993" cy="7917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>
                  <a:solidFill>
                    <a:schemeClr val="accent6">
                      <a:lumMod val="50000"/>
                    </a:schemeClr>
                  </a:solidFill>
                </a:rPr>
                <a:t>D</a:t>
              </a:r>
              <a:endParaRPr lang="zh-TW" altLang="en-US" sz="1600" b="1" i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896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Speech Recognition (GAN-Enhancer)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ASR results on far-field speech:</a:t>
            </a:r>
            <a:endParaRPr lang="en-US" altLang="zh-TW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08218" y="2293047"/>
            <a:ext cx="8434862" cy="3551481"/>
            <a:chOff x="1808218" y="2026347"/>
            <a:chExt cx="8434862" cy="3551481"/>
          </a:xfrm>
        </p:grpSpPr>
        <p:pic>
          <p:nvPicPr>
            <p:cNvPr id="5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218" y="2240564"/>
              <a:ext cx="8434862" cy="2407637"/>
            </a:xfrm>
            <a:prstGeom prst="rect">
              <a:avLst/>
            </a:prstGeom>
          </p:spPr>
        </p:pic>
        <p:sp>
          <p:nvSpPr>
            <p:cNvPr id="6" name="矩形 11"/>
            <p:cNvSpPr/>
            <p:nvPr/>
          </p:nvSpPr>
          <p:spPr>
            <a:xfrm>
              <a:off x="2965888" y="4931497"/>
              <a:ext cx="6524953" cy="646331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GAN Enhancer outperforms the Augmentation and L1-Enhancer approaches on far-field speech. </a:t>
              </a:r>
            </a:p>
          </p:txBody>
        </p:sp>
        <p:sp>
          <p:nvSpPr>
            <p:cNvPr id="7" name="矩形 13"/>
            <p:cNvSpPr/>
            <p:nvPr/>
          </p:nvSpPr>
          <p:spPr>
            <a:xfrm>
              <a:off x="2034410" y="2026347"/>
              <a:ext cx="80660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b="1">
                  <a:solidFill>
                    <a:srgbClr val="0070C0"/>
                  </a:solidFill>
                </a:rPr>
                <a:t>WER</a:t>
              </a:r>
              <a:r>
                <a:rPr lang="zh-TW" altLang="en-US" b="1">
                  <a:solidFill>
                    <a:srgbClr val="0070C0"/>
                  </a:solidFill>
                </a:rPr>
                <a:t> </a:t>
              </a:r>
              <a:r>
                <a:rPr lang="en-US" altLang="zh-TW" b="1" dirty="0">
                  <a:solidFill>
                    <a:srgbClr val="0070C0"/>
                  </a:solidFill>
                </a:rPr>
                <a:t>of GAN enhancer and the baseline methods.</a:t>
              </a:r>
              <a:endParaRPr lang="zh-TW" altLang="en-US" b="1" dirty="0">
                <a:solidFill>
                  <a:srgbClr val="0070C0"/>
                </a:solidFill>
              </a:endParaRPr>
            </a:p>
            <a:p>
              <a:pPr algn="ctr"/>
              <a:endParaRPr lang="zh-TW" altLang="en-US" dirty="0"/>
            </a:p>
          </p:txBody>
        </p:sp>
        <p:sp>
          <p:nvSpPr>
            <p:cNvPr id="8" name="矩形 6"/>
            <p:cNvSpPr/>
            <p:nvPr/>
          </p:nvSpPr>
          <p:spPr>
            <a:xfrm>
              <a:off x="2034410" y="4135820"/>
              <a:ext cx="8066032" cy="38132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319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Speaker Recognition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Domain adversarial neural network (DANN) </a:t>
            </a:r>
            <a:r>
              <a:rPr lang="en-US" altLang="zh-TW" sz="2400">
                <a:solidFill>
                  <a:srgbClr val="0000FF"/>
                </a:solidFill>
              </a:rPr>
              <a:t>[Wang et al., ICASSP 2018]</a:t>
            </a:r>
            <a:endParaRPr lang="zh-TW" altLang="en-US" sz="2400">
              <a:solidFill>
                <a:srgbClr val="0000FF"/>
              </a:solidFill>
            </a:endParaRPr>
          </a:p>
          <a:p>
            <a:endParaRPr lang="en-US" sz="2400"/>
          </a:p>
        </p:txBody>
      </p:sp>
      <p:grpSp>
        <p:nvGrpSpPr>
          <p:cNvPr id="4" name="Group 3"/>
          <p:cNvGrpSpPr/>
          <p:nvPr/>
        </p:nvGrpSpPr>
        <p:grpSpPr>
          <a:xfrm>
            <a:off x="2303424" y="2386575"/>
            <a:ext cx="8184279" cy="4219520"/>
            <a:chOff x="1463044" y="1595385"/>
            <a:chExt cx="9146394" cy="5171068"/>
          </a:xfrm>
        </p:grpSpPr>
        <p:sp>
          <p:nvSpPr>
            <p:cNvPr id="5" name="矩形 58"/>
            <p:cNvSpPr/>
            <p:nvPr/>
          </p:nvSpPr>
          <p:spPr>
            <a:xfrm>
              <a:off x="2332794" y="1848030"/>
              <a:ext cx="206447" cy="3111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sz="1050" dirty="0"/>
            </a:p>
          </p:txBody>
        </p:sp>
        <p:grpSp>
          <p:nvGrpSpPr>
            <p:cNvPr id="6" name="群組 25"/>
            <p:cNvGrpSpPr/>
            <p:nvPr/>
          </p:nvGrpSpPr>
          <p:grpSpPr>
            <a:xfrm>
              <a:off x="5189336" y="3647304"/>
              <a:ext cx="5420102" cy="2485868"/>
              <a:chOff x="4497970" y="2910595"/>
              <a:chExt cx="7445456" cy="2671233"/>
            </a:xfrm>
          </p:grpSpPr>
          <p:cxnSp>
            <p:nvCxnSpPr>
              <p:cNvPr id="53" name="直線接點 79"/>
              <p:cNvCxnSpPr/>
              <p:nvPr/>
            </p:nvCxnSpPr>
            <p:spPr>
              <a:xfrm>
                <a:off x="5248682" y="4901381"/>
                <a:ext cx="46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76"/>
              <p:cNvCxnSpPr/>
              <p:nvPr/>
            </p:nvCxnSpPr>
            <p:spPr>
              <a:xfrm>
                <a:off x="5474461" y="4901381"/>
                <a:ext cx="450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"/>
              <p:cNvCxnSpPr/>
              <p:nvPr/>
            </p:nvCxnSpPr>
            <p:spPr>
              <a:xfrm>
                <a:off x="5328289" y="3622610"/>
                <a:ext cx="46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群組 2"/>
              <p:cNvGrpSpPr/>
              <p:nvPr/>
            </p:nvGrpSpPr>
            <p:grpSpPr>
              <a:xfrm>
                <a:off x="5987040" y="3216139"/>
                <a:ext cx="5956386" cy="2101995"/>
                <a:chOff x="6260056" y="2855340"/>
                <a:chExt cx="6161756" cy="2449032"/>
              </a:xfrm>
            </p:grpSpPr>
            <p:sp>
              <p:nvSpPr>
                <p:cNvPr id="61" name="矩形 66"/>
                <p:cNvSpPr/>
                <p:nvPr/>
              </p:nvSpPr>
              <p:spPr>
                <a:xfrm>
                  <a:off x="6260056" y="2855340"/>
                  <a:ext cx="1203528" cy="906713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</a:rPr>
                    <a:t>DANN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矩形 67"/>
                <p:cNvSpPr/>
                <p:nvPr/>
              </p:nvSpPr>
              <p:spPr>
                <a:xfrm>
                  <a:off x="6260056" y="4397659"/>
                  <a:ext cx="1203528" cy="906713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</a:rPr>
                    <a:t>DANN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矩形 70"/>
                <p:cNvSpPr/>
                <p:nvPr/>
              </p:nvSpPr>
              <p:spPr>
                <a:xfrm>
                  <a:off x="7837834" y="2877919"/>
                  <a:ext cx="2006508" cy="906713"/>
                </a:xfrm>
                <a:prstGeom prst="rect">
                  <a:avLst/>
                </a:prstGeom>
                <a:solidFill>
                  <a:srgbClr val="CAA6F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</a:rPr>
                    <a:t>Pre-processing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矩形 72"/>
                <p:cNvSpPr/>
                <p:nvPr/>
              </p:nvSpPr>
              <p:spPr>
                <a:xfrm>
                  <a:off x="7837833" y="4380403"/>
                  <a:ext cx="2006508" cy="906713"/>
                </a:xfrm>
                <a:prstGeom prst="rect">
                  <a:avLst/>
                </a:prstGeom>
                <a:solidFill>
                  <a:srgbClr val="CAA6F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</a:rPr>
                    <a:t>Pre-processing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矩形 74"/>
                <p:cNvSpPr/>
                <p:nvPr/>
              </p:nvSpPr>
              <p:spPr>
                <a:xfrm>
                  <a:off x="11052050" y="3657171"/>
                  <a:ext cx="1369762" cy="900698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</a:rPr>
                    <a:t>Scoring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7" name="直線單箭頭接點 7"/>
              <p:cNvCxnSpPr>
                <a:endCxn id="65" idx="1"/>
              </p:cNvCxnSpPr>
              <p:nvPr/>
            </p:nvCxnSpPr>
            <p:spPr>
              <a:xfrm>
                <a:off x="9974460" y="3622610"/>
                <a:ext cx="644858" cy="66827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10"/>
              <p:cNvCxnSpPr>
                <a:endCxn id="65" idx="1"/>
              </p:cNvCxnSpPr>
              <p:nvPr/>
            </p:nvCxnSpPr>
            <p:spPr>
              <a:xfrm flipV="1">
                <a:off x="9924008" y="4290881"/>
                <a:ext cx="695310" cy="6105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11"/>
              <p:cNvSpPr/>
              <p:nvPr/>
            </p:nvSpPr>
            <p:spPr>
              <a:xfrm>
                <a:off x="4513725" y="2910595"/>
                <a:ext cx="1604391" cy="6890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/>
                  <a:t>Enroll </a:t>
                </a:r>
                <a:br>
                  <a:rPr lang="en-US" altLang="zh-TW" sz="1400" dirty="0"/>
                </a:br>
                <a:r>
                  <a:rPr lang="en-US" altLang="zh-TW" sz="1400" dirty="0" err="1"/>
                  <a:t>i</a:t>
                </a:r>
                <a:r>
                  <a:rPr lang="en-US" altLang="zh-TW" sz="1400" dirty="0"/>
                  <a:t>-vector</a:t>
                </a:r>
                <a:endParaRPr lang="zh-TW" altLang="en-US" sz="1400" dirty="0"/>
              </a:p>
            </p:txBody>
          </p:sp>
          <p:sp>
            <p:nvSpPr>
              <p:cNvPr id="60" name="矩形 78"/>
              <p:cNvSpPr/>
              <p:nvPr/>
            </p:nvSpPr>
            <p:spPr>
              <a:xfrm>
                <a:off x="4497970" y="4892802"/>
                <a:ext cx="1627638" cy="6890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/>
                  <a:t>Test </a:t>
                </a:r>
                <a:br>
                  <a:rPr lang="en-US" altLang="zh-TW" sz="1400" dirty="0"/>
                </a:br>
                <a:r>
                  <a:rPr lang="en-US" altLang="zh-TW" sz="1400" dirty="0" err="1"/>
                  <a:t>i</a:t>
                </a:r>
                <a:r>
                  <a:rPr lang="en-US" altLang="zh-TW" sz="1400" dirty="0"/>
                  <a:t>-vector</a:t>
                </a:r>
                <a:endParaRPr lang="zh-TW" altLang="en-US" sz="1400" dirty="0"/>
              </a:p>
            </p:txBody>
          </p:sp>
        </p:grpSp>
        <p:cxnSp>
          <p:nvCxnSpPr>
            <p:cNvPr id="7" name="直線單箭頭接點 86"/>
            <p:cNvCxnSpPr>
              <a:stCxn id="61" idx="2"/>
              <a:endCxn id="62" idx="0"/>
            </p:cNvCxnSpPr>
            <p:nvPr/>
          </p:nvCxnSpPr>
          <p:spPr>
            <a:xfrm>
              <a:off x="6696809" y="4655869"/>
              <a:ext cx="0" cy="507682"/>
            </a:xfrm>
            <a:prstGeom prst="straightConnector1">
              <a:avLst/>
            </a:prstGeom>
            <a:ln w="508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65"/>
            <p:cNvGrpSpPr/>
            <p:nvPr/>
          </p:nvGrpSpPr>
          <p:grpSpPr>
            <a:xfrm>
              <a:off x="1463044" y="1595385"/>
              <a:ext cx="4558624" cy="5171068"/>
              <a:chOff x="585620" y="1599117"/>
              <a:chExt cx="5447655" cy="5377236"/>
            </a:xfrm>
          </p:grpSpPr>
          <p:grpSp>
            <p:nvGrpSpPr>
              <p:cNvPr id="10" name="群組 69"/>
              <p:cNvGrpSpPr/>
              <p:nvPr/>
            </p:nvGrpSpPr>
            <p:grpSpPr>
              <a:xfrm>
                <a:off x="585620" y="1864449"/>
                <a:ext cx="5447655" cy="5111904"/>
                <a:chOff x="4509445" y="1710293"/>
                <a:chExt cx="5884076" cy="5387218"/>
              </a:xfrm>
            </p:grpSpPr>
            <p:sp>
              <p:nvSpPr>
                <p:cNvPr id="18" name="文字方塊 88"/>
                <p:cNvSpPr txBox="1"/>
                <p:nvPr/>
              </p:nvSpPr>
              <p:spPr>
                <a:xfrm>
                  <a:off x="8932859" y="1821249"/>
                  <a:ext cx="1460662" cy="7026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Output 2 Domain</a:t>
                  </a:r>
                  <a:endParaRPr lang="zh-TW" altLang="en-US" sz="1400" dirty="0"/>
                </a:p>
              </p:txBody>
            </p:sp>
            <p:sp>
              <p:nvSpPr>
                <p:cNvPr id="19" name="文字方塊 93"/>
                <p:cNvSpPr txBox="1"/>
                <p:nvPr/>
              </p:nvSpPr>
              <p:spPr>
                <a:xfrm>
                  <a:off x="4509445" y="1710293"/>
                  <a:ext cx="1480351" cy="7026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Output 1 Speaker ID</a:t>
                  </a:r>
                  <a:endParaRPr lang="zh-TW" altLang="en-US" sz="1400" dirty="0"/>
                </a:p>
              </p:txBody>
            </p:sp>
            <p:sp>
              <p:nvSpPr>
                <p:cNvPr id="20" name="文字方塊 94"/>
                <p:cNvSpPr txBox="1"/>
                <p:nvPr/>
              </p:nvSpPr>
              <p:spPr>
                <a:xfrm>
                  <a:off x="6371035" y="6394824"/>
                  <a:ext cx="2516186" cy="7026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Input</a:t>
                  </a:r>
                </a:p>
                <a:p>
                  <a:pPr algn="ctr"/>
                  <a:r>
                    <a:rPr lang="en-US" altLang="zh-TW" sz="1400" dirty="0"/>
                    <a:t>Acoustic feature</a:t>
                  </a:r>
                  <a:endParaRPr lang="zh-TW" altLang="en-US" sz="1400" dirty="0"/>
                </a:p>
              </p:txBody>
            </p:sp>
            <p:grpSp>
              <p:nvGrpSpPr>
                <p:cNvPr id="21" name="群組 95"/>
                <p:cNvGrpSpPr/>
                <p:nvPr/>
              </p:nvGrpSpPr>
              <p:grpSpPr>
                <a:xfrm>
                  <a:off x="5942463" y="1911984"/>
                  <a:ext cx="3163437" cy="4454318"/>
                  <a:chOff x="3205613" y="1344561"/>
                  <a:chExt cx="3518109" cy="5303730"/>
                </a:xfrm>
              </p:grpSpPr>
              <p:cxnSp>
                <p:nvCxnSpPr>
                  <p:cNvPr id="24" name="直線單箭頭接點 98"/>
                  <p:cNvCxnSpPr/>
                  <p:nvPr/>
                </p:nvCxnSpPr>
                <p:spPr>
                  <a:xfrm flipV="1">
                    <a:off x="5963348" y="3639808"/>
                    <a:ext cx="0" cy="72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矩形 99"/>
                  <p:cNvSpPr/>
                  <p:nvPr/>
                </p:nvSpPr>
                <p:spPr>
                  <a:xfrm>
                    <a:off x="3205613" y="4498195"/>
                    <a:ext cx="1445690" cy="1201456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i="1" dirty="0"/>
                      <a:t>E</a:t>
                    </a:r>
                    <a:endParaRPr lang="zh-TW" altLang="en-US" sz="1400" b="1" i="1" dirty="0"/>
                  </a:p>
                </p:txBody>
              </p:sp>
              <p:sp>
                <p:nvSpPr>
                  <p:cNvPr id="26" name="矩形 100"/>
                  <p:cNvSpPr/>
                  <p:nvPr/>
                </p:nvSpPr>
                <p:spPr>
                  <a:xfrm>
                    <a:off x="3205613" y="2446322"/>
                    <a:ext cx="1497496" cy="1193486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i="1" dirty="0">
                        <a:solidFill>
                          <a:srgbClr val="002060"/>
                        </a:solidFill>
                      </a:rPr>
                      <a:t>G</a:t>
                    </a:r>
                    <a:endParaRPr lang="zh-TW" altLang="en-US" sz="1400" b="1" i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27" name="矩形 101"/>
                  <p:cNvSpPr/>
                  <p:nvPr/>
                </p:nvSpPr>
                <p:spPr>
                  <a:xfrm>
                    <a:off x="5226226" y="2446322"/>
                    <a:ext cx="1497496" cy="1193486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i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D</a:t>
                    </a:r>
                    <a:endParaRPr lang="zh-TW" altLang="en-US" sz="1400" b="1" i="1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grpSp>
                <p:nvGrpSpPr>
                  <p:cNvPr id="28" name="群組 102"/>
                  <p:cNvGrpSpPr/>
                  <p:nvPr/>
                </p:nvGrpSpPr>
                <p:grpSpPr>
                  <a:xfrm>
                    <a:off x="3272181" y="6120002"/>
                    <a:ext cx="1336786" cy="528289"/>
                    <a:chOff x="2177142" y="3571685"/>
                    <a:chExt cx="1282900" cy="969428"/>
                  </a:xfrm>
                </p:grpSpPr>
                <p:sp>
                  <p:nvSpPr>
                    <p:cNvPr id="47" name="矩形 121"/>
                    <p:cNvSpPr/>
                    <p:nvPr/>
                  </p:nvSpPr>
                  <p:spPr>
                    <a:xfrm>
                      <a:off x="2177142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8" name="矩形 122"/>
                    <p:cNvSpPr/>
                    <p:nvPr/>
                  </p:nvSpPr>
                  <p:spPr>
                    <a:xfrm>
                      <a:off x="2390654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9" name="矩形 123"/>
                    <p:cNvSpPr/>
                    <p:nvPr/>
                  </p:nvSpPr>
                  <p:spPr>
                    <a:xfrm>
                      <a:off x="2580376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50" name="矩形 124"/>
                    <p:cNvSpPr/>
                    <p:nvPr/>
                  </p:nvSpPr>
                  <p:spPr>
                    <a:xfrm>
                      <a:off x="2770098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51" name="矩形 125"/>
                    <p:cNvSpPr/>
                    <p:nvPr/>
                  </p:nvSpPr>
                  <p:spPr>
                    <a:xfrm>
                      <a:off x="3352042" y="3571685"/>
                      <a:ext cx="108000" cy="969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cxnSp>
                  <p:nvCxnSpPr>
                    <p:cNvPr id="52" name="直線接點 126"/>
                    <p:cNvCxnSpPr/>
                    <p:nvPr/>
                  </p:nvCxnSpPr>
                  <p:spPr>
                    <a:xfrm>
                      <a:off x="2878098" y="4056399"/>
                      <a:ext cx="47394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群組 103"/>
                  <p:cNvGrpSpPr/>
                  <p:nvPr/>
                </p:nvGrpSpPr>
                <p:grpSpPr>
                  <a:xfrm>
                    <a:off x="3278301" y="1344561"/>
                    <a:ext cx="1336786" cy="999123"/>
                    <a:chOff x="6013110" y="4870578"/>
                    <a:chExt cx="1402527" cy="1667072"/>
                  </a:xfrm>
                </p:grpSpPr>
                <p:sp>
                  <p:nvSpPr>
                    <p:cNvPr id="41" name="圓角矩形 115"/>
                    <p:cNvSpPr/>
                    <p:nvPr/>
                  </p:nvSpPr>
                  <p:spPr>
                    <a:xfrm>
                      <a:off x="6013110" y="4870580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2" name="圓角矩形 116"/>
                    <p:cNvSpPr/>
                    <p:nvPr/>
                  </p:nvSpPr>
                  <p:spPr>
                    <a:xfrm>
                      <a:off x="6215343" y="4870579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3" name="圓角矩形 117"/>
                    <p:cNvSpPr/>
                    <p:nvPr/>
                  </p:nvSpPr>
                  <p:spPr>
                    <a:xfrm>
                      <a:off x="6451719" y="4870579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4" name="圓角矩形 118"/>
                    <p:cNvSpPr/>
                    <p:nvPr/>
                  </p:nvSpPr>
                  <p:spPr>
                    <a:xfrm>
                      <a:off x="6653952" y="4870578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45" name="圓角矩形 119"/>
                    <p:cNvSpPr/>
                    <p:nvPr/>
                  </p:nvSpPr>
                  <p:spPr>
                    <a:xfrm>
                      <a:off x="7307637" y="4870578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cxnSp>
                  <p:nvCxnSpPr>
                    <p:cNvPr id="46" name="直線接點 120"/>
                    <p:cNvCxnSpPr/>
                    <p:nvPr/>
                  </p:nvCxnSpPr>
                  <p:spPr>
                    <a:xfrm>
                      <a:off x="6788240" y="5701002"/>
                      <a:ext cx="460027" cy="0"/>
                    </a:xfrm>
                    <a:prstGeom prst="line">
                      <a:avLst/>
                    </a:prstGeom>
                    <a:ln w="28575" cap="rnd">
                      <a:solidFill>
                        <a:schemeClr val="tx1"/>
                      </a:solidFill>
                      <a:prstDash val="sysDot"/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" name="群組 104"/>
                  <p:cNvGrpSpPr/>
                  <p:nvPr/>
                </p:nvGrpSpPr>
                <p:grpSpPr>
                  <a:xfrm>
                    <a:off x="5303265" y="1529540"/>
                    <a:ext cx="1336786" cy="499561"/>
                    <a:chOff x="6013110" y="4870578"/>
                    <a:chExt cx="1402527" cy="1667072"/>
                  </a:xfrm>
                </p:grpSpPr>
                <p:sp>
                  <p:nvSpPr>
                    <p:cNvPr id="35" name="圓角矩形 109"/>
                    <p:cNvSpPr/>
                    <p:nvPr/>
                  </p:nvSpPr>
                  <p:spPr>
                    <a:xfrm>
                      <a:off x="6013110" y="4870580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36" name="圓角矩形 110"/>
                    <p:cNvSpPr/>
                    <p:nvPr/>
                  </p:nvSpPr>
                  <p:spPr>
                    <a:xfrm>
                      <a:off x="6215343" y="4870579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37" name="圓角矩形 111"/>
                    <p:cNvSpPr/>
                    <p:nvPr/>
                  </p:nvSpPr>
                  <p:spPr>
                    <a:xfrm>
                      <a:off x="6451719" y="4870579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38" name="圓角矩形 112"/>
                    <p:cNvSpPr/>
                    <p:nvPr/>
                  </p:nvSpPr>
                  <p:spPr>
                    <a:xfrm>
                      <a:off x="6653952" y="4870578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sp>
                  <p:nvSpPr>
                    <p:cNvPr id="39" name="圓角矩形 113"/>
                    <p:cNvSpPr/>
                    <p:nvPr/>
                  </p:nvSpPr>
                  <p:spPr>
                    <a:xfrm>
                      <a:off x="7307637" y="4870578"/>
                      <a:ext cx="108000" cy="166707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2225" cap="rnd">
                      <a:solidFill>
                        <a:schemeClr val="tx1"/>
                      </a:solidFill>
                      <a:beve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400"/>
                    </a:p>
                  </p:txBody>
                </p:sp>
                <p:cxnSp>
                  <p:nvCxnSpPr>
                    <p:cNvPr id="40" name="直線接點 114"/>
                    <p:cNvCxnSpPr/>
                    <p:nvPr/>
                  </p:nvCxnSpPr>
                  <p:spPr>
                    <a:xfrm>
                      <a:off x="6788240" y="5701002"/>
                      <a:ext cx="460027" cy="0"/>
                    </a:xfrm>
                    <a:prstGeom prst="line">
                      <a:avLst/>
                    </a:prstGeom>
                    <a:ln w="28575" cap="rnd">
                      <a:solidFill>
                        <a:schemeClr val="tx1"/>
                      </a:solidFill>
                      <a:prstDash val="sysDot"/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流程圖: 人工作業 105"/>
                  <p:cNvSpPr/>
                  <p:nvPr/>
                </p:nvSpPr>
                <p:spPr>
                  <a:xfrm>
                    <a:off x="5211735" y="3848993"/>
                    <a:ext cx="1503225" cy="301629"/>
                  </a:xfrm>
                  <a:prstGeom prst="flowChartManualOperation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zh-TW" sz="1400" dirty="0"/>
                      <a:t>GRL</a:t>
                    </a:r>
                    <a:endParaRPr lang="zh-TW" altLang="en-US" sz="1400" dirty="0"/>
                  </a:p>
                </p:txBody>
              </p:sp>
              <p:cxnSp>
                <p:nvCxnSpPr>
                  <p:cNvPr id="32" name="直線單箭頭接點 106"/>
                  <p:cNvCxnSpPr/>
                  <p:nvPr/>
                </p:nvCxnSpPr>
                <p:spPr>
                  <a:xfrm flipV="1">
                    <a:off x="3858789" y="5699651"/>
                    <a:ext cx="0" cy="36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線單箭頭接點 107"/>
                  <p:cNvCxnSpPr/>
                  <p:nvPr/>
                </p:nvCxnSpPr>
                <p:spPr>
                  <a:xfrm flipV="1">
                    <a:off x="3911879" y="3639808"/>
                    <a:ext cx="0" cy="864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線接點 108"/>
                  <p:cNvCxnSpPr/>
                  <p:nvPr/>
                </p:nvCxnSpPr>
                <p:spPr>
                  <a:xfrm>
                    <a:off x="3896004" y="4362450"/>
                    <a:ext cx="2088000" cy="317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矩形 96"/>
                    <p:cNvSpPr/>
                    <p:nvPr/>
                  </p:nvSpPr>
                  <p:spPr>
                    <a:xfrm>
                      <a:off x="9478197" y="3113018"/>
                      <a:ext cx="539695" cy="41334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400" dirty="0"/>
                    </a:p>
                  </p:txBody>
                </p:sp>
              </mc:Choice>
              <mc:Fallback xmlns="">
                <p:sp>
                  <p:nvSpPr>
                    <p:cNvPr id="97" name="矩形 9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78197" y="3113019"/>
                      <a:ext cx="589524" cy="43847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矩形 97"/>
                    <p:cNvSpPr/>
                    <p:nvPr/>
                  </p:nvSpPr>
                  <p:spPr>
                    <a:xfrm>
                      <a:off x="5015719" y="3113018"/>
                      <a:ext cx="447995" cy="43616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4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矩形 9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15719" y="3113019"/>
                      <a:ext cx="447996" cy="46496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8772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直線單箭頭接點 71"/>
              <p:cNvCxnSpPr/>
              <p:nvPr/>
            </p:nvCxnSpPr>
            <p:spPr>
              <a:xfrm>
                <a:off x="5029640" y="2933855"/>
                <a:ext cx="17961" cy="1275159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77"/>
              <p:cNvCxnSpPr/>
              <p:nvPr/>
            </p:nvCxnSpPr>
            <p:spPr>
              <a:xfrm>
                <a:off x="1564721" y="2933855"/>
                <a:ext cx="8980" cy="1238012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80"/>
              <p:cNvCxnSpPr/>
              <p:nvPr/>
            </p:nvCxnSpPr>
            <p:spPr>
              <a:xfrm>
                <a:off x="1584661" y="4229246"/>
                <a:ext cx="4490" cy="205326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弧形接點 81"/>
              <p:cNvCxnSpPr/>
              <p:nvPr/>
            </p:nvCxnSpPr>
            <p:spPr>
              <a:xfrm rot="5400000">
                <a:off x="2885451" y="4711656"/>
                <a:ext cx="1853278" cy="1173261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84"/>
                  <p:cNvSpPr/>
                  <p:nvPr/>
                </p:nvSpPr>
                <p:spPr>
                  <a:xfrm>
                    <a:off x="3947050" y="1745578"/>
                    <a:ext cx="424310" cy="39222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zh-TW" altLang="en-US" sz="1400" b="1" dirty="0"/>
                  </a:p>
                </p:txBody>
              </p:sp>
            </mc:Choice>
            <mc:Fallback xmlns="">
              <p:sp>
                <p:nvSpPr>
                  <p:cNvPr id="85" name="矩形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7050" y="1745578"/>
                    <a:ext cx="448639" cy="41606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85"/>
                  <p:cNvSpPr/>
                  <p:nvPr/>
                </p:nvSpPr>
                <p:spPr>
                  <a:xfrm>
                    <a:off x="2242624" y="1599117"/>
                    <a:ext cx="443577" cy="39222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zh-TW" altLang="en-US" sz="1400" b="1" dirty="0"/>
                  </a:p>
                </p:txBody>
              </p:sp>
            </mc:Choice>
            <mc:Fallback xmlns="">
              <p:sp>
                <p:nvSpPr>
                  <p:cNvPr id="86" name="矩形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2625" y="1599117"/>
                    <a:ext cx="473542" cy="41606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87"/>
                  <p:cNvSpPr/>
                  <p:nvPr/>
                </p:nvSpPr>
                <p:spPr>
                  <a:xfrm>
                    <a:off x="2170451" y="6299321"/>
                    <a:ext cx="439296" cy="39222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TW" altLang="en-US" sz="1400" b="1" dirty="0"/>
                  </a:p>
                </p:txBody>
              </p:sp>
            </mc:Choice>
            <mc:Fallback xmlns="">
              <p:sp>
                <p:nvSpPr>
                  <p:cNvPr id="88" name="矩形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0451" y="6299322"/>
                    <a:ext cx="465879" cy="4160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直線單箭頭接點 49"/>
            <p:cNvCxnSpPr>
              <a:stCxn id="25" idx="3"/>
            </p:cNvCxnSpPr>
            <p:nvPr/>
          </p:nvCxnSpPr>
          <p:spPr>
            <a:xfrm>
              <a:off x="3580377" y="4911825"/>
              <a:ext cx="3116432" cy="1729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2373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Speaker Recognition</a:t>
            </a:r>
            <a:r>
              <a:rPr lang="zh-TW" altLang="en-US"/>
              <a:t> </a:t>
            </a:r>
            <a:r>
              <a:rPr lang="en-US" altLang="zh-TW"/>
              <a:t>(DANN)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Recognition results of domain mismatched conditions</a:t>
            </a: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96356" y="2448197"/>
            <a:ext cx="5696647" cy="3839937"/>
            <a:chOff x="2706941" y="1819622"/>
            <a:chExt cx="6875906" cy="4696475"/>
          </a:xfrm>
        </p:grpSpPr>
        <p:sp>
          <p:nvSpPr>
            <p:cNvPr id="5" name="矩形 58"/>
            <p:cNvSpPr/>
            <p:nvPr/>
          </p:nvSpPr>
          <p:spPr>
            <a:xfrm>
              <a:off x="2751896" y="1819622"/>
              <a:ext cx="222972" cy="319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sz="1100" dirty="0"/>
            </a:p>
          </p:txBody>
        </p:sp>
        <p:sp>
          <p:nvSpPr>
            <p:cNvPr id="6" name="矩形 2"/>
            <p:cNvSpPr/>
            <p:nvPr/>
          </p:nvSpPr>
          <p:spPr>
            <a:xfrm>
              <a:off x="2706941" y="1819622"/>
              <a:ext cx="6875906" cy="4140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Performance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of DAT and the state-of-the-art methods.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pic>
          <p:nvPicPr>
            <p:cNvPr id="7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713" y="2179493"/>
              <a:ext cx="5862888" cy="3449145"/>
            </a:xfrm>
            <a:prstGeom prst="rect">
              <a:avLst/>
            </a:prstGeom>
          </p:spPr>
        </p:pic>
        <p:sp>
          <p:nvSpPr>
            <p:cNvPr id="8" name="矩形 8"/>
            <p:cNvSpPr/>
            <p:nvPr/>
          </p:nvSpPr>
          <p:spPr>
            <a:xfrm>
              <a:off x="2971229" y="5800882"/>
              <a:ext cx="6140989" cy="715215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The DAT approach outperforms other methods with achieving lowest EER and DCF scores. </a:t>
              </a:r>
            </a:p>
          </p:txBody>
        </p:sp>
        <p:sp>
          <p:nvSpPr>
            <p:cNvPr id="9" name="矩形 9"/>
            <p:cNvSpPr/>
            <p:nvPr/>
          </p:nvSpPr>
          <p:spPr>
            <a:xfrm>
              <a:off x="3175508" y="5209131"/>
              <a:ext cx="5699088" cy="334675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232981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Emotion Recognition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Adversarial AE for emotion recognition (AAE-ER) </a:t>
            </a:r>
            <a:r>
              <a:rPr lang="en-US" altLang="zh-TW" sz="2400">
                <a:solidFill>
                  <a:srgbClr val="0000FF"/>
                </a:solidFill>
              </a:rPr>
              <a:t>[Sahu et al., Interspeech 2017]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70604" y="2440301"/>
            <a:ext cx="7973168" cy="4066443"/>
            <a:chOff x="2053277" y="1993359"/>
            <a:chExt cx="8686110" cy="4763902"/>
          </a:xfrm>
        </p:grpSpPr>
        <p:sp>
          <p:nvSpPr>
            <p:cNvPr id="5" name="矩形 63"/>
            <p:cNvSpPr/>
            <p:nvPr/>
          </p:nvSpPr>
          <p:spPr>
            <a:xfrm>
              <a:off x="6642831" y="2191352"/>
              <a:ext cx="3357324" cy="7837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6" name="文字方塊 64"/>
            <p:cNvSpPr txBox="1"/>
            <p:nvPr/>
          </p:nvSpPr>
          <p:spPr>
            <a:xfrm>
              <a:off x="6180205" y="2191352"/>
              <a:ext cx="4559182" cy="432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AE with GAN : 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5"/>
                <p:cNvSpPr/>
                <p:nvPr/>
              </p:nvSpPr>
              <p:spPr>
                <a:xfrm>
                  <a:off x="6709969" y="2556496"/>
                  <a:ext cx="3531367" cy="4326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TW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𝒒</m:t>
                      </m:r>
                    </m:oMath>
                  </a14:m>
                  <a:r>
                    <a:rPr lang="en-US" altLang="zh-TW" dirty="0"/>
                    <a:t>,</a:t>
                  </a:r>
                  <a:r>
                    <a:rPr lang="en-US" altLang="zh-TW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altLang="zh-TW" dirty="0"/>
                    <a:t>))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969" y="2556496"/>
                  <a:ext cx="3531367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6061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單箭頭接點 52"/>
            <p:cNvCxnSpPr/>
            <p:nvPr/>
          </p:nvCxnSpPr>
          <p:spPr>
            <a:xfrm flipV="1">
              <a:off x="2813449" y="3963939"/>
              <a:ext cx="0" cy="5052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12"/>
            <p:cNvSpPr/>
            <p:nvPr/>
          </p:nvSpPr>
          <p:spPr>
            <a:xfrm>
              <a:off x="3939758" y="4636552"/>
              <a:ext cx="964617" cy="84314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/>
                <a:t>E</a:t>
              </a:r>
              <a:endParaRPr lang="zh-TW" altLang="en-US" b="1" i="1" dirty="0"/>
            </a:p>
          </p:txBody>
        </p:sp>
        <p:sp>
          <p:nvSpPr>
            <p:cNvPr id="10" name="矩形 14"/>
            <p:cNvSpPr/>
            <p:nvPr/>
          </p:nvSpPr>
          <p:spPr>
            <a:xfrm>
              <a:off x="2321616" y="3137085"/>
              <a:ext cx="999183" cy="83755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chemeClr val="accent6">
                      <a:lumMod val="50000"/>
                    </a:schemeClr>
                  </a:solidFill>
                </a:rPr>
                <a:t>D</a:t>
              </a:r>
              <a:endParaRPr lang="zh-TW" altLang="en-US" b="1" i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11" name="群組 15"/>
            <p:cNvGrpSpPr/>
            <p:nvPr/>
          </p:nvGrpSpPr>
          <p:grpSpPr>
            <a:xfrm>
              <a:off x="3998772" y="5985177"/>
              <a:ext cx="891952" cy="370738"/>
              <a:chOff x="2177142" y="3571685"/>
              <a:chExt cx="1282900" cy="969428"/>
            </a:xfrm>
          </p:grpSpPr>
          <p:sp>
            <p:nvSpPr>
              <p:cNvPr id="40" name="矩形 16"/>
              <p:cNvSpPr/>
              <p:nvPr/>
            </p:nvSpPr>
            <p:spPr>
              <a:xfrm>
                <a:off x="2177142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17"/>
              <p:cNvSpPr/>
              <p:nvPr/>
            </p:nvSpPr>
            <p:spPr>
              <a:xfrm>
                <a:off x="2390654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18"/>
              <p:cNvSpPr/>
              <p:nvPr/>
            </p:nvSpPr>
            <p:spPr>
              <a:xfrm>
                <a:off x="2580376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19"/>
              <p:cNvSpPr/>
              <p:nvPr/>
            </p:nvSpPr>
            <p:spPr>
              <a:xfrm>
                <a:off x="2770098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20"/>
              <p:cNvSpPr/>
              <p:nvPr/>
            </p:nvSpPr>
            <p:spPr>
              <a:xfrm>
                <a:off x="3352042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5" name="直線接點 21"/>
              <p:cNvCxnSpPr/>
              <p:nvPr/>
            </p:nvCxnSpPr>
            <p:spPr>
              <a:xfrm>
                <a:off x="2878098" y="4056399"/>
                <a:ext cx="4739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線單箭頭接點 43"/>
            <p:cNvCxnSpPr/>
            <p:nvPr/>
          </p:nvCxnSpPr>
          <p:spPr>
            <a:xfrm flipV="1">
              <a:off x="4375579" y="5479698"/>
              <a:ext cx="0" cy="4147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44"/>
            <p:cNvCxnSpPr/>
            <p:nvPr/>
          </p:nvCxnSpPr>
          <p:spPr>
            <a:xfrm flipV="1">
              <a:off x="4411003" y="4034164"/>
              <a:ext cx="0" cy="6063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91"/>
                <p:cNvSpPr/>
                <p:nvPr/>
              </p:nvSpPr>
              <p:spPr>
                <a:xfrm>
                  <a:off x="4184763" y="6324583"/>
                  <a:ext cx="403753" cy="4326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763" y="6324583"/>
                  <a:ext cx="38985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2"/>
            <p:cNvSpPr/>
            <p:nvPr/>
          </p:nvSpPr>
          <p:spPr>
            <a:xfrm>
              <a:off x="3926556" y="4277908"/>
              <a:ext cx="984728" cy="22851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Emb</a:t>
              </a:r>
              <a:r>
                <a:rPr lang="en-US" altLang="zh-TW" dirty="0">
                  <a:solidFill>
                    <a:schemeClr val="tx1"/>
                  </a:solidFill>
                </a:rPr>
                <a:t>.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69"/>
            <p:cNvSpPr/>
            <p:nvPr/>
          </p:nvSpPr>
          <p:spPr>
            <a:xfrm>
              <a:off x="2326178" y="4632176"/>
              <a:ext cx="964617" cy="843145"/>
            </a:xfrm>
            <a:prstGeom prst="rect">
              <a:avLst/>
            </a:prstGeom>
            <a:solidFill>
              <a:srgbClr val="7030A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Syn.</a:t>
              </a:r>
              <a:endParaRPr lang="zh-TW" altLang="en-US" dirty="0"/>
            </a:p>
          </p:txBody>
        </p:sp>
        <p:cxnSp>
          <p:nvCxnSpPr>
            <p:cNvPr id="17" name="直線單箭頭接點 79"/>
            <p:cNvCxnSpPr/>
            <p:nvPr/>
          </p:nvCxnSpPr>
          <p:spPr>
            <a:xfrm flipV="1">
              <a:off x="2800318" y="5463629"/>
              <a:ext cx="0" cy="2526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80"/>
            <p:cNvCxnSpPr/>
            <p:nvPr/>
          </p:nvCxnSpPr>
          <p:spPr>
            <a:xfrm flipV="1">
              <a:off x="2812694" y="3969963"/>
              <a:ext cx="0" cy="669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85"/>
            <p:cNvCxnSpPr>
              <a:stCxn id="15" idx="1"/>
              <a:endCxn id="10" idx="2"/>
            </p:cNvCxnSpPr>
            <p:nvPr/>
          </p:nvCxnSpPr>
          <p:spPr>
            <a:xfrm flipH="1" flipV="1">
              <a:off x="2821206" y="3974634"/>
              <a:ext cx="1105350" cy="4175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86"/>
                <p:cNvSpPr/>
                <p:nvPr/>
              </p:nvSpPr>
              <p:spPr>
                <a:xfrm>
                  <a:off x="4920981" y="4192450"/>
                  <a:ext cx="1143294" cy="4326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980" y="4192450"/>
                  <a:ext cx="1140568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6061" r="-4396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9"/>
                <p:cNvSpPr/>
                <p:nvPr/>
              </p:nvSpPr>
              <p:spPr>
                <a:xfrm>
                  <a:off x="4904375" y="4910156"/>
                  <a:ext cx="603675" cy="4326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375" y="4910156"/>
                  <a:ext cx="602601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6250" r="-816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87"/>
                <p:cNvSpPr/>
                <p:nvPr/>
              </p:nvSpPr>
              <p:spPr>
                <a:xfrm>
                  <a:off x="4945100" y="3401176"/>
                  <a:ext cx="589704" cy="4326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100" y="3401176"/>
                  <a:ext cx="588174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9375" r="-833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群組 56"/>
            <p:cNvGrpSpPr/>
            <p:nvPr/>
          </p:nvGrpSpPr>
          <p:grpSpPr>
            <a:xfrm>
              <a:off x="2053277" y="5759898"/>
              <a:ext cx="1601380" cy="796238"/>
              <a:chOff x="1328964" y="5849540"/>
              <a:chExt cx="1317795" cy="834629"/>
            </a:xfrm>
          </p:grpSpPr>
          <p:pic>
            <p:nvPicPr>
              <p:cNvPr id="38" name="圖片 57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02" t="16415" r="11952" b="12172"/>
              <a:stretch/>
            </p:blipFill>
            <p:spPr>
              <a:xfrm>
                <a:off x="1328964" y="5879980"/>
                <a:ext cx="1293983" cy="804189"/>
              </a:xfrm>
              <a:prstGeom prst="rect">
                <a:avLst/>
              </a:prstGeom>
            </p:spPr>
          </p:pic>
          <p:sp>
            <p:nvSpPr>
              <p:cNvPr id="39" name="矩形 59"/>
              <p:cNvSpPr/>
              <p:nvPr/>
            </p:nvSpPr>
            <p:spPr>
              <a:xfrm>
                <a:off x="2170405" y="5849540"/>
                <a:ext cx="476354" cy="2857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4"/>
                <p:cNvSpPr/>
                <p:nvPr/>
              </p:nvSpPr>
              <p:spPr>
                <a:xfrm>
                  <a:off x="2389193" y="4125432"/>
                  <a:ext cx="386290" cy="3966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9193" y="4125432"/>
                  <a:ext cx="37702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66"/>
                <p:cNvSpPr/>
                <p:nvPr/>
              </p:nvSpPr>
              <p:spPr>
                <a:xfrm>
                  <a:off x="4244423" y="1993359"/>
                  <a:ext cx="403753" cy="4326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423" y="1993359"/>
                  <a:ext cx="389850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線單箭頭接點 68"/>
            <p:cNvCxnSpPr/>
            <p:nvPr/>
          </p:nvCxnSpPr>
          <p:spPr>
            <a:xfrm flipV="1">
              <a:off x="4475006" y="2870376"/>
              <a:ext cx="0" cy="4147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13"/>
            <p:cNvSpPr/>
            <p:nvPr/>
          </p:nvSpPr>
          <p:spPr>
            <a:xfrm>
              <a:off x="3939758" y="3196613"/>
              <a:ext cx="999183" cy="83755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>
                  <a:solidFill>
                    <a:srgbClr val="002060"/>
                  </a:solidFill>
                </a:rPr>
                <a:t>G</a:t>
              </a:r>
              <a:endParaRPr lang="zh-TW" altLang="en-US" b="1" i="1" dirty="0">
                <a:solidFill>
                  <a:srgbClr val="002060"/>
                </a:solidFill>
              </a:endParaRPr>
            </a:p>
          </p:txBody>
        </p:sp>
        <p:pic>
          <p:nvPicPr>
            <p:cNvPr id="28" name="圖片 7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8897"/>
            <a:stretch/>
          </p:blipFill>
          <p:spPr>
            <a:xfrm>
              <a:off x="6876411" y="3563453"/>
              <a:ext cx="3168892" cy="2604543"/>
            </a:xfrm>
            <a:prstGeom prst="rect">
              <a:avLst/>
            </a:prstGeom>
          </p:spPr>
        </p:pic>
        <p:sp>
          <p:nvSpPr>
            <p:cNvPr id="29" name="矩形 6"/>
            <p:cNvSpPr/>
            <p:nvPr/>
          </p:nvSpPr>
          <p:spPr>
            <a:xfrm>
              <a:off x="6607389" y="6167996"/>
              <a:ext cx="3800454" cy="4687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/>
                <a:t>The distribution of code vectors</a:t>
              </a:r>
              <a:endParaRPr lang="zh-TW" altLang="en-US" sz="2000" dirty="0"/>
            </a:p>
          </p:txBody>
        </p:sp>
        <p:cxnSp>
          <p:nvCxnSpPr>
            <p:cNvPr id="30" name="直線單箭頭接點 11"/>
            <p:cNvCxnSpPr/>
            <p:nvPr/>
          </p:nvCxnSpPr>
          <p:spPr>
            <a:xfrm>
              <a:off x="5980921" y="4534888"/>
              <a:ext cx="983293" cy="308584"/>
            </a:xfrm>
            <a:prstGeom prst="straightConnector1">
              <a:avLst/>
            </a:prstGeom>
            <a:ln w="920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群組 46"/>
            <p:cNvGrpSpPr/>
            <p:nvPr/>
          </p:nvGrpSpPr>
          <p:grpSpPr>
            <a:xfrm>
              <a:off x="4036316" y="2406093"/>
              <a:ext cx="891952" cy="370738"/>
              <a:chOff x="2177142" y="3571685"/>
              <a:chExt cx="1282900" cy="969428"/>
            </a:xfrm>
          </p:grpSpPr>
          <p:sp>
            <p:nvSpPr>
              <p:cNvPr id="32" name="矩形 47"/>
              <p:cNvSpPr/>
              <p:nvPr/>
            </p:nvSpPr>
            <p:spPr>
              <a:xfrm>
                <a:off x="2177142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48"/>
              <p:cNvSpPr/>
              <p:nvPr/>
            </p:nvSpPr>
            <p:spPr>
              <a:xfrm>
                <a:off x="2390654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49"/>
              <p:cNvSpPr/>
              <p:nvPr/>
            </p:nvSpPr>
            <p:spPr>
              <a:xfrm>
                <a:off x="2580376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50"/>
              <p:cNvSpPr/>
              <p:nvPr/>
            </p:nvSpPr>
            <p:spPr>
              <a:xfrm>
                <a:off x="2770098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51"/>
              <p:cNvSpPr/>
              <p:nvPr/>
            </p:nvSpPr>
            <p:spPr>
              <a:xfrm>
                <a:off x="3352042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7" name="直線接點 53"/>
              <p:cNvCxnSpPr/>
              <p:nvPr/>
            </p:nvCxnSpPr>
            <p:spPr>
              <a:xfrm>
                <a:off x="2878098" y="4056399"/>
                <a:ext cx="4739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5889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Emotion Recognition (AAE-ER)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Recognition results of domain mismatched conditions:</a:t>
            </a: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317360"/>
            <a:ext cx="8724900" cy="3927671"/>
            <a:chOff x="229007" y="1645216"/>
            <a:chExt cx="10382742" cy="489721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988" y="3780345"/>
              <a:ext cx="5197813" cy="188792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29007" y="3398921"/>
              <a:ext cx="4997925" cy="383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b="1">
                  <a:solidFill>
                    <a:srgbClr val="0070C0"/>
                  </a:solidFill>
                </a:rPr>
                <a:t>Classification </a:t>
              </a:r>
              <a:r>
                <a:rPr lang="en-US" altLang="zh-TW" sz="1400" b="1" dirty="0">
                  <a:solidFill>
                    <a:srgbClr val="0070C0"/>
                  </a:solidFill>
                </a:rPr>
                <a:t>results on real and synthesized features.</a:t>
              </a:r>
              <a:endParaRPr lang="zh-TW" altLang="en-US" sz="1400" b="1" dirty="0">
                <a:solidFill>
                  <a:srgbClr val="0070C0"/>
                </a:solidFill>
              </a:endParaRPr>
            </a:p>
          </p:txBody>
        </p:sp>
        <p:pic>
          <p:nvPicPr>
            <p:cNvPr id="7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737" y="1955670"/>
              <a:ext cx="6305813" cy="1406744"/>
            </a:xfrm>
            <a:prstGeom prst="rect">
              <a:avLst/>
            </a:prstGeom>
          </p:spPr>
        </p:pic>
        <p:sp>
          <p:nvSpPr>
            <p:cNvPr id="8" name="矩形 13"/>
            <p:cNvSpPr/>
            <p:nvPr/>
          </p:nvSpPr>
          <p:spPr>
            <a:xfrm>
              <a:off x="3192540" y="1645216"/>
              <a:ext cx="6301143" cy="422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Classification results on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different systems.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14"/>
            <p:cNvSpPr/>
            <p:nvPr/>
          </p:nvSpPr>
          <p:spPr>
            <a:xfrm>
              <a:off x="3039615" y="5813304"/>
              <a:ext cx="7572134" cy="729126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altLang="zh-TW" sz="1600"/>
                <a:t>AAE </a:t>
              </a:r>
              <a:r>
                <a:rPr lang="en-US" altLang="zh-TW" sz="1600" dirty="0"/>
                <a:t>alone could not yield performance </a:t>
              </a:r>
              <a:r>
                <a:rPr lang="en-US" altLang="zh-TW" sz="1600"/>
                <a:t>improvements.</a:t>
              </a:r>
            </a:p>
            <a:p>
              <a:pPr marL="228600" indent="-228600">
                <a:buFontTx/>
                <a:buAutoNum type="arabicPeriod"/>
              </a:pPr>
              <a:r>
                <a:rPr lang="en-US" altLang="zh-TW" sz="1600"/>
                <a:t>Using synthetic data from AAE can yield higher UAR. </a:t>
              </a:r>
            </a:p>
          </p:txBody>
        </p:sp>
        <p:sp>
          <p:nvSpPr>
            <p:cNvPr id="10" name="矩形 8"/>
            <p:cNvSpPr/>
            <p:nvPr/>
          </p:nvSpPr>
          <p:spPr>
            <a:xfrm>
              <a:off x="5518874" y="2130811"/>
              <a:ext cx="1000407" cy="113626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/>
            </a:p>
          </p:txBody>
        </p:sp>
        <p:sp>
          <p:nvSpPr>
            <p:cNvPr id="11" name="矩形 12"/>
            <p:cNvSpPr/>
            <p:nvPr/>
          </p:nvSpPr>
          <p:spPr>
            <a:xfrm>
              <a:off x="3890502" y="5286375"/>
              <a:ext cx="4508782" cy="266701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/>
            </a:p>
          </p:txBody>
        </p:sp>
        <p:grpSp>
          <p:nvGrpSpPr>
            <p:cNvPr id="13" name="群組 49"/>
            <p:cNvGrpSpPr/>
            <p:nvPr/>
          </p:nvGrpSpPr>
          <p:grpSpPr>
            <a:xfrm>
              <a:off x="4297178" y="3332505"/>
              <a:ext cx="3133001" cy="2400839"/>
              <a:chOff x="2773177" y="3332504"/>
              <a:chExt cx="3133001" cy="2400839"/>
            </a:xfrm>
          </p:grpSpPr>
          <p:pic>
            <p:nvPicPr>
              <p:cNvPr id="14" name="圖片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177" y="3362414"/>
                <a:ext cx="1764017" cy="2370929"/>
              </a:xfrm>
              <a:prstGeom prst="rect">
                <a:avLst/>
              </a:prstGeom>
            </p:spPr>
          </p:pic>
          <p:sp>
            <p:nvSpPr>
              <p:cNvPr id="15" name="圓柱 6"/>
              <p:cNvSpPr/>
              <p:nvPr/>
            </p:nvSpPr>
            <p:spPr>
              <a:xfrm>
                <a:off x="4715878" y="4207989"/>
                <a:ext cx="855407" cy="865177"/>
              </a:xfrm>
              <a:prstGeom prst="can">
                <a:avLst>
                  <a:gd name="adj" fmla="val 1873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/>
                  <a:t>Original</a:t>
                </a:r>
              </a:p>
              <a:p>
                <a:pPr algn="ctr"/>
                <a:r>
                  <a:rPr lang="en-US" altLang="zh-TW" sz="1000" dirty="0"/>
                  <a:t>Training data</a:t>
                </a:r>
                <a:endParaRPr lang="zh-TW" altLang="en-US" sz="1000" dirty="0"/>
              </a:p>
            </p:txBody>
          </p:sp>
          <p:sp>
            <p:nvSpPr>
              <p:cNvPr id="16" name="手繪多邊形 7"/>
              <p:cNvSpPr/>
              <p:nvPr/>
            </p:nvSpPr>
            <p:spPr>
              <a:xfrm>
                <a:off x="3210468" y="3332504"/>
                <a:ext cx="2695710" cy="2197750"/>
              </a:xfrm>
              <a:custGeom>
                <a:avLst/>
                <a:gdLst>
                  <a:gd name="connsiteX0" fmla="*/ 2659390 w 2695710"/>
                  <a:gd name="connsiteY0" fmla="*/ 1027119 h 2197750"/>
                  <a:gd name="connsiteX1" fmla="*/ 2034058 w 2695710"/>
                  <a:gd name="connsiteY1" fmla="*/ 130417 h 2197750"/>
                  <a:gd name="connsiteX2" fmla="*/ 281950 w 2695710"/>
                  <a:gd name="connsiteY2" fmla="*/ 36028 h 2197750"/>
                  <a:gd name="connsiteX3" fmla="*/ 99070 w 2695710"/>
                  <a:gd name="connsiteY3" fmla="*/ 431284 h 2197750"/>
                  <a:gd name="connsiteX4" fmla="*/ 1261243 w 2695710"/>
                  <a:gd name="connsiteY4" fmla="*/ 596466 h 2197750"/>
                  <a:gd name="connsiteX5" fmla="*/ 1308438 w 2695710"/>
                  <a:gd name="connsiteY5" fmla="*/ 1534464 h 2197750"/>
                  <a:gd name="connsiteX6" fmla="*/ 1509016 w 2695710"/>
                  <a:gd name="connsiteY6" fmla="*/ 2035909 h 2197750"/>
                  <a:gd name="connsiteX7" fmla="*/ 2311328 w 2695710"/>
                  <a:gd name="connsiteY7" fmla="*/ 2177493 h 2197750"/>
                  <a:gd name="connsiteX8" fmla="*/ 2665289 w 2695710"/>
                  <a:gd name="connsiteY8" fmla="*/ 1652451 h 2197750"/>
                  <a:gd name="connsiteX9" fmla="*/ 2629893 w 2695710"/>
                  <a:gd name="connsiteY9" fmla="*/ 974025 h 2197750"/>
                  <a:gd name="connsiteX10" fmla="*/ 2659390 w 2695710"/>
                  <a:gd name="connsiteY10" fmla="*/ 1027119 h 219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95710" h="2197750">
                    <a:moveTo>
                      <a:pt x="2659390" y="1027119"/>
                    </a:moveTo>
                    <a:cubicBezTo>
                      <a:pt x="2560084" y="886518"/>
                      <a:pt x="2430298" y="295599"/>
                      <a:pt x="2034058" y="130417"/>
                    </a:cubicBezTo>
                    <a:cubicBezTo>
                      <a:pt x="1637818" y="-34765"/>
                      <a:pt x="604448" y="-14116"/>
                      <a:pt x="281950" y="36028"/>
                    </a:cubicBezTo>
                    <a:cubicBezTo>
                      <a:pt x="-40548" y="86172"/>
                      <a:pt x="-64145" y="337878"/>
                      <a:pt x="99070" y="431284"/>
                    </a:cubicBezTo>
                    <a:cubicBezTo>
                      <a:pt x="262285" y="524690"/>
                      <a:pt x="1059682" y="412603"/>
                      <a:pt x="1261243" y="596466"/>
                    </a:cubicBezTo>
                    <a:cubicBezTo>
                      <a:pt x="1462804" y="780329"/>
                      <a:pt x="1267143" y="1294557"/>
                      <a:pt x="1308438" y="1534464"/>
                    </a:cubicBezTo>
                    <a:cubicBezTo>
                      <a:pt x="1349733" y="1774371"/>
                      <a:pt x="1341868" y="1928738"/>
                      <a:pt x="1509016" y="2035909"/>
                    </a:cubicBezTo>
                    <a:cubicBezTo>
                      <a:pt x="1676164" y="2143080"/>
                      <a:pt x="2118616" y="2241403"/>
                      <a:pt x="2311328" y="2177493"/>
                    </a:cubicBezTo>
                    <a:cubicBezTo>
                      <a:pt x="2504040" y="2113583"/>
                      <a:pt x="2612195" y="1853029"/>
                      <a:pt x="2665289" y="1652451"/>
                    </a:cubicBezTo>
                    <a:cubicBezTo>
                      <a:pt x="2718383" y="1451873"/>
                      <a:pt x="2637759" y="1081197"/>
                      <a:pt x="2629893" y="974025"/>
                    </a:cubicBezTo>
                    <a:cubicBezTo>
                      <a:pt x="2622027" y="866853"/>
                      <a:pt x="2758696" y="1167720"/>
                      <a:pt x="2659390" y="1027119"/>
                    </a:cubicBezTo>
                    <a:close/>
                  </a:path>
                </a:pathLst>
              </a:custGeom>
              <a:noFill/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14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79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>
                <a:solidFill>
                  <a:srgbClr val="0070C0"/>
                </a:solidFill>
              </a:rPr>
              <a:t>Neural network models for spectral mapping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TW" sz="2000"/>
              <a:t>Model structures of </a:t>
            </a:r>
            <a:r>
              <a:rPr lang="en-US" altLang="zh-TW" sz="2000" b="1" i="1">
                <a:solidFill>
                  <a:schemeClr val="tx2"/>
                </a:solidFill>
              </a:rPr>
              <a:t>G</a:t>
            </a:r>
            <a:r>
              <a:rPr lang="en-US" altLang="zh-TW" sz="2000"/>
              <a:t>:</a:t>
            </a:r>
            <a:r>
              <a:rPr lang="en-US" altLang="zh-TW" sz="2000" b="1" i="1">
                <a:solidFill>
                  <a:schemeClr val="tx2"/>
                </a:solidFill>
              </a:rPr>
              <a:t> </a:t>
            </a:r>
            <a:r>
              <a:rPr lang="en-US" altLang="zh-TW" sz="2000"/>
              <a:t>DNN </a:t>
            </a:r>
            <a:r>
              <a:rPr lang="en-US" altLang="zh-TW" sz="2000">
                <a:solidFill>
                  <a:srgbClr val="0000FF"/>
                </a:solidFill>
              </a:rPr>
              <a:t>[Wang et al. NIPS 2012; Xu et al., SPL 2014]</a:t>
            </a:r>
            <a:r>
              <a:rPr lang="en-US" altLang="zh-TW" sz="2000"/>
              <a:t>, DDAE   </a:t>
            </a:r>
            <a:br>
              <a:rPr lang="en-US" altLang="zh-TW" sz="2000"/>
            </a:br>
            <a:r>
              <a:rPr lang="en-US" altLang="zh-TW" sz="2000"/>
              <a:t>    </a:t>
            </a:r>
            <a:r>
              <a:rPr lang="en-US" altLang="zh-TW" sz="2000">
                <a:solidFill>
                  <a:srgbClr val="0000FF"/>
                </a:solidFill>
              </a:rPr>
              <a:t>[Lu et al., Interspeech 2013]</a:t>
            </a:r>
            <a:r>
              <a:rPr lang="en-US" altLang="zh-TW" sz="2000"/>
              <a:t>, RNN (LSTM) </a:t>
            </a:r>
            <a:r>
              <a:rPr lang="en-US" altLang="zh-TW" sz="2000">
                <a:solidFill>
                  <a:srgbClr val="0000FF"/>
                </a:solidFill>
              </a:rPr>
              <a:t>[</a:t>
            </a:r>
            <a:r>
              <a:rPr lang="nl-NL" altLang="zh-TW" sz="2000">
                <a:solidFill>
                  <a:srgbClr val="0000FF"/>
                </a:solidFill>
              </a:rPr>
              <a:t>Chen et al., Interspeech 2015</a:t>
            </a:r>
            <a:r>
              <a:rPr lang="nl-NL" altLang="zh-TW" sz="2000"/>
              <a:t>;</a:t>
            </a:r>
            <a:r>
              <a:rPr lang="nl-NL" altLang="zh-TW" sz="2000">
                <a:solidFill>
                  <a:srgbClr val="0000FF"/>
                </a:solidFill>
              </a:rPr>
              <a:t> </a:t>
            </a:r>
            <a:br>
              <a:rPr lang="nl-NL" altLang="zh-TW" sz="2000">
                <a:solidFill>
                  <a:srgbClr val="0000FF"/>
                </a:solidFill>
              </a:rPr>
            </a:br>
            <a:r>
              <a:rPr lang="nl-NL" altLang="zh-TW" sz="2000">
                <a:solidFill>
                  <a:srgbClr val="0000FF"/>
                </a:solidFill>
              </a:rPr>
              <a:t>    </a:t>
            </a:r>
            <a:r>
              <a:rPr lang="en-US" altLang="zh-TW" sz="2000">
                <a:solidFill>
                  <a:srgbClr val="0000FF"/>
                </a:solidFill>
              </a:rPr>
              <a:t>Weninger et al., LVA/ICA 2015]</a:t>
            </a:r>
            <a:r>
              <a:rPr lang="en-US" altLang="zh-TW" sz="2000"/>
              <a:t>, CNN </a:t>
            </a:r>
            <a:r>
              <a:rPr lang="en-US" altLang="zh-TW" sz="2000">
                <a:solidFill>
                  <a:srgbClr val="0000FF"/>
                </a:solidFill>
              </a:rPr>
              <a:t>[Fu et al., Interspeech 2016]</a:t>
            </a:r>
            <a:r>
              <a:rPr lang="en-US" altLang="zh-TW" sz="2000"/>
              <a:t>. </a:t>
            </a:r>
          </a:p>
          <a:p>
            <a:r>
              <a:rPr lang="en-US" altLang="zh-TW" sz="2000" b="1">
                <a:solidFill>
                  <a:srgbClr val="0070C0"/>
                </a:solidFill>
              </a:rPr>
              <a:t>Typical objective function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TW" sz="2000"/>
              <a:t>Mean square error (MSE) </a:t>
            </a:r>
            <a:r>
              <a:rPr lang="en-US" altLang="zh-TW" sz="2000">
                <a:solidFill>
                  <a:srgbClr val="0000FF"/>
                </a:solidFill>
              </a:rPr>
              <a:t>[Xu et al., TASLP 2015]</a:t>
            </a:r>
            <a:r>
              <a:rPr lang="en-US" altLang="zh-TW" sz="2000"/>
              <a:t>, L1 </a:t>
            </a:r>
            <a:r>
              <a:rPr lang="en-US" altLang="zh-TW" sz="2000">
                <a:solidFill>
                  <a:srgbClr val="0000FF"/>
                </a:solidFill>
              </a:rPr>
              <a:t>[Pascual et al., Interspeech 2017]</a:t>
            </a:r>
            <a:r>
              <a:rPr lang="en-US" altLang="zh-TW" sz="2000"/>
              <a:t>, likelihood </a:t>
            </a:r>
            <a:r>
              <a:rPr lang="en-US" altLang="zh-TW" sz="2000">
                <a:solidFill>
                  <a:srgbClr val="0000FF"/>
                </a:solidFill>
              </a:rPr>
              <a:t>[</a:t>
            </a:r>
            <a:r>
              <a:rPr lang="da-DK" altLang="zh-TW" sz="2000">
                <a:solidFill>
                  <a:srgbClr val="0000FF"/>
                </a:solidFill>
              </a:rPr>
              <a:t>Chai et al., MLSP 2017</a:t>
            </a:r>
            <a:r>
              <a:rPr lang="en-US" altLang="zh-TW" sz="2000">
                <a:solidFill>
                  <a:srgbClr val="0000FF"/>
                </a:solidFill>
              </a:rPr>
              <a:t>]</a:t>
            </a:r>
            <a:r>
              <a:rPr lang="en-US" altLang="zh-TW" sz="2000"/>
              <a:t>, STOI</a:t>
            </a:r>
            <a:r>
              <a:rPr lang="en-US" altLang="zh-TW" sz="2000">
                <a:solidFill>
                  <a:srgbClr val="0000FF"/>
                </a:solidFill>
              </a:rPr>
              <a:t> [Fu et al., TASLP 2018]</a:t>
            </a:r>
            <a:r>
              <a:rPr lang="en-US" altLang="zh-TW" sz="200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TW" sz="2000"/>
              <a:t>GAN is used as a new objective function to estimate the parameters in </a:t>
            </a:r>
            <a:r>
              <a:rPr lang="en-US" altLang="zh-TW" sz="2000" b="1" i="1">
                <a:solidFill>
                  <a:schemeClr val="tx2"/>
                </a:solidFill>
              </a:rPr>
              <a:t>G</a:t>
            </a:r>
            <a:r>
              <a:rPr lang="en-US" altLang="zh-TW" sz="2000"/>
              <a:t>.</a:t>
            </a:r>
            <a:endParaRPr lang="zh-TW" altLang="en-US" sz="2000"/>
          </a:p>
          <a:p>
            <a:pPr lvl="1">
              <a:buFont typeface="Wingdings" pitchFamily="2" charset="2"/>
              <a:buChar char="§"/>
            </a:pPr>
            <a:endParaRPr lang="en-US" altLang="zh-TW" sz="2000"/>
          </a:p>
          <a:p>
            <a:pPr>
              <a:buFont typeface="Wingdings" pitchFamily="2" charset="2"/>
              <a:buChar char="§"/>
            </a:pPr>
            <a:endParaRPr lang="en-US" sz="2000" b="1">
              <a:solidFill>
                <a:srgbClr val="0070C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13743" y="1587378"/>
            <a:ext cx="5276379" cy="4677988"/>
            <a:chOff x="3776341" y="1118467"/>
            <a:chExt cx="5276379" cy="4677988"/>
          </a:xfrm>
        </p:grpSpPr>
        <p:grpSp>
          <p:nvGrpSpPr>
            <p:cNvPr id="9" name="群組 3"/>
            <p:cNvGrpSpPr/>
            <p:nvPr/>
          </p:nvGrpSpPr>
          <p:grpSpPr>
            <a:xfrm>
              <a:off x="4441517" y="1118467"/>
              <a:ext cx="3906823" cy="721105"/>
              <a:chOff x="2682136" y="1162527"/>
              <a:chExt cx="4710764" cy="1076959"/>
            </a:xfrm>
          </p:grpSpPr>
          <p:sp>
            <p:nvSpPr>
              <p:cNvPr id="25" name="箭號: 向右 14">
                <a:extLst>
                  <a:ext uri="{FF2B5EF4-FFF2-40B4-BE49-F238E27FC236}">
                    <a16:creationId xmlns:a16="http://schemas.microsoft.com/office/drawing/2014/main" id="{74ACB8BE-0A5D-4C56-B556-207C34901E5C}"/>
                  </a:ext>
                </a:extLst>
              </p:cNvPr>
              <p:cNvSpPr/>
              <p:nvPr/>
            </p:nvSpPr>
            <p:spPr>
              <a:xfrm>
                <a:off x="4470735" y="1678527"/>
                <a:ext cx="1039331" cy="22191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100"/>
              </a:p>
            </p:txBody>
          </p:sp>
          <p:sp>
            <p:nvSpPr>
              <p:cNvPr id="26" name="矩形 33"/>
              <p:cNvSpPr/>
              <p:nvPr/>
            </p:nvSpPr>
            <p:spPr>
              <a:xfrm>
                <a:off x="4401825" y="1162527"/>
                <a:ext cx="1256750" cy="505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/>
                  <a:t>Enhancing</a:t>
                </a:r>
              </a:p>
            </p:txBody>
          </p:sp>
          <p:pic>
            <p:nvPicPr>
              <p:cNvPr id="27" name="圖片 40"/>
              <p:cNvPicPr preferRelativeResize="0">
                <a:picLocks/>
              </p:cNvPicPr>
              <p:nvPr/>
            </p:nvPicPr>
            <p:blipFill rotWithShape="1">
              <a:blip r:embed="rId8"/>
              <a:srcRect l="13036" t="7459" r="9570" b="11112"/>
              <a:stretch/>
            </p:blipFill>
            <p:spPr>
              <a:xfrm>
                <a:off x="5772900" y="1281859"/>
                <a:ext cx="1620000" cy="900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pic>
            <p:nvPicPr>
              <p:cNvPr id="28" name="圖片 41"/>
              <p:cNvPicPr preferRelativeResize="0">
                <a:picLocks/>
              </p:cNvPicPr>
              <p:nvPr/>
            </p:nvPicPr>
            <p:blipFill rotWithShape="1">
              <a:blip r:embed="rId9"/>
              <a:srcRect l="13019" t="7660" r="9435" b="11161"/>
              <a:stretch/>
            </p:blipFill>
            <p:spPr>
              <a:xfrm>
                <a:off x="2682136" y="1339486"/>
                <a:ext cx="1620000" cy="900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</p:grpSp>
        <p:grpSp>
          <p:nvGrpSpPr>
            <p:cNvPr id="10" name="群組 5"/>
            <p:cNvGrpSpPr/>
            <p:nvPr/>
          </p:nvGrpSpPr>
          <p:grpSpPr>
            <a:xfrm>
              <a:off x="3776341" y="2126448"/>
              <a:ext cx="4726987" cy="3670007"/>
              <a:chOff x="2286000" y="2340239"/>
              <a:chExt cx="4726987" cy="3670007"/>
            </a:xfrm>
          </p:grpSpPr>
          <p:grpSp>
            <p:nvGrpSpPr>
              <p:cNvPr id="14" name="群組 44"/>
              <p:cNvGrpSpPr/>
              <p:nvPr/>
            </p:nvGrpSpPr>
            <p:grpSpPr>
              <a:xfrm>
                <a:off x="4152211" y="2340239"/>
                <a:ext cx="2860776" cy="3670007"/>
                <a:chOff x="3597819" y="3186189"/>
                <a:chExt cx="2623769" cy="4032323"/>
              </a:xfrm>
            </p:grpSpPr>
            <p:grpSp>
              <p:nvGrpSpPr>
                <p:cNvPr id="16" name="群組 23"/>
                <p:cNvGrpSpPr/>
                <p:nvPr/>
              </p:nvGrpSpPr>
              <p:grpSpPr>
                <a:xfrm>
                  <a:off x="3597819" y="3821929"/>
                  <a:ext cx="2623769" cy="2820583"/>
                  <a:chOff x="4998554" y="3918193"/>
                  <a:chExt cx="1894357" cy="2176251"/>
                </a:xfrm>
              </p:grpSpPr>
              <p:sp>
                <p:nvSpPr>
                  <p:cNvPr id="19" name="矩形 10">
                    <a:extLst>
                      <a:ext uri="{FF2B5EF4-FFF2-40B4-BE49-F238E27FC236}">
                        <a16:creationId xmlns:a16="http://schemas.microsoft.com/office/drawing/2014/main" id="{30001361-E9BB-4D53-9A0E-54F47C85241B}"/>
                      </a:ext>
                    </a:extLst>
                  </p:cNvPr>
                  <p:cNvSpPr/>
                  <p:nvPr/>
                </p:nvSpPr>
                <p:spPr>
                  <a:xfrm>
                    <a:off x="5837834" y="5218717"/>
                    <a:ext cx="1055077" cy="56059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i="1" dirty="0">
                        <a:solidFill>
                          <a:schemeClr val="bg1"/>
                        </a:solidFill>
                      </a:rPr>
                      <a:t>G</a:t>
                    </a:r>
                    <a:endParaRPr lang="zh-TW" altLang="en-US" b="1" i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箭號: 向右 14">
                    <a:extLst>
                      <a:ext uri="{FF2B5EF4-FFF2-40B4-BE49-F238E27FC236}">
                        <a16:creationId xmlns:a16="http://schemas.microsoft.com/office/drawing/2014/main" id="{74ACB8BE-0A5D-4C56-B556-207C34901E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207813" y="5837276"/>
                    <a:ext cx="315130" cy="199205"/>
                  </a:xfrm>
                  <a:prstGeom prst="rightArrow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箭號: 向右 15">
                    <a:extLst>
                      <a:ext uri="{FF2B5EF4-FFF2-40B4-BE49-F238E27FC236}">
                        <a16:creationId xmlns:a16="http://schemas.microsoft.com/office/drawing/2014/main" id="{7E10B9E3-902D-4CD8-9977-AA469790034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206514" y="4960256"/>
                    <a:ext cx="317716" cy="199205"/>
                  </a:xfrm>
                  <a:prstGeom prst="rightArrow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箭號: 上-下雙向 16">
                    <a:extLst>
                      <a:ext uri="{FF2B5EF4-FFF2-40B4-BE49-F238E27FC236}">
                        <a16:creationId xmlns:a16="http://schemas.microsoft.com/office/drawing/2014/main" id="{62017C2C-EBA7-463F-8F5A-EB057979DFDC}"/>
                      </a:ext>
                    </a:extLst>
                  </p:cNvPr>
                  <p:cNvSpPr/>
                  <p:nvPr/>
                </p:nvSpPr>
                <p:spPr>
                  <a:xfrm>
                    <a:off x="6209482" y="3918193"/>
                    <a:ext cx="219075" cy="411044"/>
                  </a:xfrm>
                  <a:prstGeom prst="upDownArrow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17">
                    <a:extLst>
                      <a:ext uri="{FF2B5EF4-FFF2-40B4-BE49-F238E27FC236}">
                        <a16:creationId xmlns:a16="http://schemas.microsoft.com/office/drawing/2014/main" id="{F3A6A1EE-1E7B-474E-A24A-CED9A74603DF}"/>
                      </a:ext>
                    </a:extLst>
                  </p:cNvPr>
                  <p:cNvSpPr/>
                  <p:nvPr/>
                </p:nvSpPr>
                <p:spPr>
                  <a:xfrm>
                    <a:off x="5923511" y="4375335"/>
                    <a:ext cx="883724" cy="525667"/>
                  </a:xfrm>
                  <a:prstGeom prst="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/>
                      <a:t>Output</a:t>
                    </a:r>
                    <a:endParaRPr lang="zh-TW" altLang="en-US" dirty="0"/>
                  </a:p>
                </p:txBody>
              </p:sp>
              <p:sp>
                <p:nvSpPr>
                  <p:cNvPr id="24" name="矩形 22"/>
                  <p:cNvSpPr/>
                  <p:nvPr/>
                </p:nvSpPr>
                <p:spPr>
                  <a:xfrm>
                    <a:off x="4998554" y="3990518"/>
                    <a:ext cx="1137866" cy="28700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TW" sz="1600" dirty="0"/>
                      <a:t>Objective function</a:t>
                    </a:r>
                    <a:endParaRPr lang="zh-TW" altLang="en-US" sz="1600" dirty="0"/>
                  </a:p>
                </p:txBody>
              </p:sp>
            </p:grpSp>
            <p:pic>
              <p:nvPicPr>
                <p:cNvPr id="17" name="圖片 42"/>
                <p:cNvPicPr preferRelativeResize="0">
                  <a:picLocks/>
                </p:cNvPicPr>
                <p:nvPr/>
              </p:nvPicPr>
              <p:blipFill rotWithShape="1">
                <a:blip r:embed="rId9"/>
                <a:srcRect l="13019" t="7660" r="9435" b="11161"/>
                <a:stretch/>
              </p:blipFill>
              <p:spPr>
                <a:xfrm>
                  <a:off x="4855441" y="6642512"/>
                  <a:ext cx="1224000" cy="576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pic>
            <p:pic>
              <p:nvPicPr>
                <p:cNvPr id="18" name="圖片 43"/>
                <p:cNvPicPr preferRelativeResize="0">
                  <a:picLocks/>
                </p:cNvPicPr>
                <p:nvPr/>
              </p:nvPicPr>
              <p:blipFill rotWithShape="1">
                <a:blip r:embed="rId8"/>
                <a:srcRect l="13036" t="7459" r="9570" b="11112"/>
                <a:stretch/>
              </p:blipFill>
              <p:spPr>
                <a:xfrm>
                  <a:off x="4878931" y="3186189"/>
                  <a:ext cx="1224000" cy="576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pic>
          </p:grpSp>
          <p:sp>
            <p:nvSpPr>
              <p:cNvPr id="15" name="矩形 4"/>
              <p:cNvSpPr/>
              <p:nvPr/>
            </p:nvSpPr>
            <p:spPr>
              <a:xfrm>
                <a:off x="2286000" y="2967335"/>
                <a:ext cx="4572000" cy="3077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endParaRPr lang="zh-TW" altLang="en-US" sz="1400" dirty="0"/>
              </a:p>
            </p:txBody>
          </p:sp>
        </p:grpSp>
        <p:pic>
          <p:nvPicPr>
            <p:cNvPr id="11" name="MHINT_16_20-N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8522118" y="5272209"/>
              <a:ext cx="487363" cy="487363"/>
            </a:xfrm>
            <a:prstGeom prst="rect">
              <a:avLst/>
            </a:prstGeom>
          </p:spPr>
        </p:pic>
        <p:pic>
          <p:nvPicPr>
            <p:cNvPr id="12" name="MHINT_16_20-N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8565357" y="2126449"/>
              <a:ext cx="487363" cy="487363"/>
            </a:xfrm>
            <a:prstGeom prst="rect">
              <a:avLst/>
            </a:prstGeom>
          </p:spPr>
        </p:pic>
        <p:pic>
          <p:nvPicPr>
            <p:cNvPr id="13" name="baby_DDAE+dpf">
              <a:hlinkClick r:id="" action="ppaction://media"/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8521929" y="3310071"/>
              <a:ext cx="487362" cy="487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86829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Lip-reading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Domain adversarial training for lip-reading (DAT-LR) </a:t>
            </a:r>
            <a:r>
              <a:rPr lang="en-US" altLang="zh-TW" sz="2400">
                <a:solidFill>
                  <a:srgbClr val="0000FF"/>
                </a:solidFill>
              </a:rPr>
              <a:t>[Wand et al., arXiv 2017]</a:t>
            </a:r>
            <a:endParaRPr lang="zh-TW" altLang="en-US" sz="240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/>
          </a:p>
        </p:txBody>
      </p:sp>
      <p:grpSp>
        <p:nvGrpSpPr>
          <p:cNvPr id="4" name="Group 3"/>
          <p:cNvGrpSpPr/>
          <p:nvPr/>
        </p:nvGrpSpPr>
        <p:grpSpPr>
          <a:xfrm>
            <a:off x="2316984" y="2441431"/>
            <a:ext cx="7801911" cy="4062183"/>
            <a:chOff x="1620606" y="1611418"/>
            <a:chExt cx="9015770" cy="521308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09"/>
            <a:stretch/>
          </p:blipFill>
          <p:spPr>
            <a:xfrm>
              <a:off x="4104326" y="5367234"/>
              <a:ext cx="1350801" cy="1121569"/>
            </a:xfrm>
            <a:prstGeom prst="rect">
              <a:avLst/>
            </a:prstGeom>
          </p:spPr>
        </p:pic>
        <p:sp>
          <p:nvSpPr>
            <p:cNvPr id="6" name="矩形 58"/>
            <p:cNvSpPr/>
            <p:nvPr/>
          </p:nvSpPr>
          <p:spPr>
            <a:xfrm>
              <a:off x="2332794" y="1748185"/>
              <a:ext cx="213472" cy="335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sz="1050" dirty="0"/>
            </a:p>
          </p:txBody>
        </p:sp>
        <p:sp>
          <p:nvSpPr>
            <p:cNvPr id="7" name="文字方塊 72"/>
            <p:cNvSpPr txBox="1"/>
            <p:nvPr/>
          </p:nvSpPr>
          <p:spPr>
            <a:xfrm>
              <a:off x="1620606" y="2129535"/>
              <a:ext cx="1126208" cy="67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Output 1 Words</a:t>
              </a:r>
              <a:endParaRPr lang="zh-TW" altLang="en-US" sz="1400" dirty="0"/>
            </a:p>
          </p:txBody>
        </p:sp>
        <p:sp>
          <p:nvSpPr>
            <p:cNvPr id="8" name="矩形 80"/>
            <p:cNvSpPr/>
            <p:nvPr/>
          </p:nvSpPr>
          <p:spPr>
            <a:xfrm>
              <a:off x="2739968" y="4558637"/>
              <a:ext cx="1100329" cy="92076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i="1" dirty="0"/>
                <a:t>E</a:t>
              </a:r>
              <a:endParaRPr lang="zh-TW" altLang="en-US" sz="1400" b="1" i="1" dirty="0"/>
            </a:p>
          </p:txBody>
        </p:sp>
        <p:sp>
          <p:nvSpPr>
            <p:cNvPr id="9" name="矩形 81"/>
            <p:cNvSpPr/>
            <p:nvPr/>
          </p:nvSpPr>
          <p:spPr>
            <a:xfrm>
              <a:off x="2739968" y="2986141"/>
              <a:ext cx="1139759" cy="91465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i="1" dirty="0">
                  <a:solidFill>
                    <a:srgbClr val="002060"/>
                  </a:solidFill>
                </a:rPr>
                <a:t>G</a:t>
              </a:r>
              <a:endParaRPr lang="zh-TW" altLang="en-US" sz="1400" b="1" i="1" dirty="0">
                <a:solidFill>
                  <a:srgbClr val="002060"/>
                </a:solidFill>
              </a:endParaRPr>
            </a:p>
          </p:txBody>
        </p:sp>
        <p:grpSp>
          <p:nvGrpSpPr>
            <p:cNvPr id="10" name="群組 84"/>
            <p:cNvGrpSpPr/>
            <p:nvPr/>
          </p:nvGrpSpPr>
          <p:grpSpPr>
            <a:xfrm>
              <a:off x="2790634" y="5801544"/>
              <a:ext cx="1017441" cy="404865"/>
              <a:chOff x="2177142" y="3571685"/>
              <a:chExt cx="1282900" cy="969428"/>
            </a:xfrm>
          </p:grpSpPr>
          <p:sp>
            <p:nvSpPr>
              <p:cNvPr id="57" name="矩形 108"/>
              <p:cNvSpPr/>
              <p:nvPr/>
            </p:nvSpPr>
            <p:spPr>
              <a:xfrm>
                <a:off x="2177142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58" name="矩形 109"/>
              <p:cNvSpPr/>
              <p:nvPr/>
            </p:nvSpPr>
            <p:spPr>
              <a:xfrm>
                <a:off x="2390654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59" name="矩形 110"/>
              <p:cNvSpPr/>
              <p:nvPr/>
            </p:nvSpPr>
            <p:spPr>
              <a:xfrm>
                <a:off x="2580376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60" name="矩形 111"/>
              <p:cNvSpPr/>
              <p:nvPr/>
            </p:nvSpPr>
            <p:spPr>
              <a:xfrm>
                <a:off x="2770098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61" name="矩形 112"/>
              <p:cNvSpPr/>
              <p:nvPr/>
            </p:nvSpPr>
            <p:spPr>
              <a:xfrm>
                <a:off x="3352042" y="3571685"/>
                <a:ext cx="108000" cy="96942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cxnSp>
            <p:nvCxnSpPr>
              <p:cNvPr id="62" name="直線接點 113"/>
              <p:cNvCxnSpPr/>
              <p:nvPr/>
            </p:nvCxnSpPr>
            <p:spPr>
              <a:xfrm>
                <a:off x="2878098" y="4056399"/>
                <a:ext cx="4739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群組 85"/>
            <p:cNvGrpSpPr/>
            <p:nvPr/>
          </p:nvGrpSpPr>
          <p:grpSpPr>
            <a:xfrm>
              <a:off x="2795292" y="2141783"/>
              <a:ext cx="1017441" cy="765699"/>
              <a:chOff x="6013110" y="4870578"/>
              <a:chExt cx="1402527" cy="1667072"/>
            </a:xfrm>
          </p:grpSpPr>
          <p:sp>
            <p:nvSpPr>
              <p:cNvPr id="51" name="圓角矩形 102"/>
              <p:cNvSpPr/>
              <p:nvPr/>
            </p:nvSpPr>
            <p:spPr>
              <a:xfrm>
                <a:off x="6013110" y="4870580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52" name="圓角矩形 103"/>
              <p:cNvSpPr/>
              <p:nvPr/>
            </p:nvSpPr>
            <p:spPr>
              <a:xfrm>
                <a:off x="6215343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53" name="圓角矩形 104"/>
              <p:cNvSpPr/>
              <p:nvPr/>
            </p:nvSpPr>
            <p:spPr>
              <a:xfrm>
                <a:off x="6451719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54" name="圓角矩形 105"/>
              <p:cNvSpPr/>
              <p:nvPr/>
            </p:nvSpPr>
            <p:spPr>
              <a:xfrm>
                <a:off x="6653952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55" name="圓角矩形 106"/>
              <p:cNvSpPr/>
              <p:nvPr/>
            </p:nvSpPr>
            <p:spPr>
              <a:xfrm>
                <a:off x="7307637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cxnSp>
            <p:nvCxnSpPr>
              <p:cNvPr id="56" name="直線接點 107"/>
              <p:cNvCxnSpPr/>
              <p:nvPr/>
            </p:nvCxnSpPr>
            <p:spPr>
              <a:xfrm>
                <a:off x="6788240" y="5701002"/>
                <a:ext cx="460027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prstDash val="sysDot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線單箭頭接點 88"/>
            <p:cNvCxnSpPr/>
            <p:nvPr/>
          </p:nvCxnSpPr>
          <p:spPr>
            <a:xfrm flipV="1">
              <a:off x="3237106" y="5479398"/>
              <a:ext cx="0" cy="275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93"/>
            <p:cNvCxnSpPr/>
            <p:nvPr/>
          </p:nvCxnSpPr>
          <p:spPr>
            <a:xfrm flipV="1">
              <a:off x="3277513" y="3900794"/>
              <a:ext cx="0" cy="6621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78"/>
                <p:cNvSpPr/>
                <p:nvPr/>
              </p:nvSpPr>
              <p:spPr>
                <a:xfrm>
                  <a:off x="1955531" y="3237744"/>
                  <a:ext cx="379203" cy="4167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532" y="3237744"/>
                  <a:ext cx="379203" cy="424283"/>
                </a:xfrm>
                <a:prstGeom prst="rect">
                  <a:avLst/>
                </a:prstGeom>
                <a:blipFill>
                  <a:blip r:embed="rId4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單箭頭接點 64"/>
            <p:cNvCxnSpPr/>
            <p:nvPr/>
          </p:nvCxnSpPr>
          <p:spPr>
            <a:xfrm>
              <a:off x="2422145" y="2986141"/>
              <a:ext cx="8210" cy="119054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65"/>
            <p:cNvCxnSpPr/>
            <p:nvPr/>
          </p:nvCxnSpPr>
          <p:spPr>
            <a:xfrm>
              <a:off x="2440376" y="4231864"/>
              <a:ext cx="4105" cy="197454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群組 3"/>
            <p:cNvGrpSpPr/>
            <p:nvPr/>
          </p:nvGrpSpPr>
          <p:grpSpPr>
            <a:xfrm>
              <a:off x="3265431" y="1843424"/>
              <a:ext cx="3166376" cy="4307604"/>
              <a:chOff x="1741431" y="1843424"/>
              <a:chExt cx="3166376" cy="4307604"/>
            </a:xfrm>
          </p:grpSpPr>
          <p:cxnSp>
            <p:nvCxnSpPr>
              <p:cNvPr id="34" name="直線單箭頭接點 79"/>
              <p:cNvCxnSpPr/>
              <p:nvPr/>
            </p:nvCxnSpPr>
            <p:spPr>
              <a:xfrm flipV="1">
                <a:off x="3314907" y="3900793"/>
                <a:ext cx="0" cy="5517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1"/>
              <p:cNvGrpSpPr/>
              <p:nvPr/>
            </p:nvGrpSpPr>
            <p:grpSpPr>
              <a:xfrm>
                <a:off x="1741431" y="1843424"/>
                <a:ext cx="3166376" cy="4307604"/>
                <a:chOff x="1741431" y="1843424"/>
                <a:chExt cx="3166376" cy="4307604"/>
              </a:xfrm>
            </p:grpSpPr>
            <p:sp>
              <p:nvSpPr>
                <p:cNvPr id="36" name="文字方塊 71"/>
                <p:cNvSpPr txBox="1"/>
                <p:nvPr/>
              </p:nvSpPr>
              <p:spPr>
                <a:xfrm>
                  <a:off x="3781600" y="2057496"/>
                  <a:ext cx="1126207" cy="671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Output 2 Speaker </a:t>
                  </a:r>
                  <a:endParaRPr lang="zh-TW" altLang="en-US" sz="1400" dirty="0"/>
                </a:p>
              </p:txBody>
            </p:sp>
            <p:sp>
              <p:nvSpPr>
                <p:cNvPr id="37" name="矩形 82"/>
                <p:cNvSpPr/>
                <p:nvPr/>
              </p:nvSpPr>
              <p:spPr>
                <a:xfrm>
                  <a:off x="2753876" y="2986140"/>
                  <a:ext cx="1139759" cy="914653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b="1" i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D</a:t>
                  </a:r>
                  <a:endParaRPr lang="zh-TW" altLang="en-US" sz="1400" b="1" i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38" name="群組 86"/>
                <p:cNvGrpSpPr/>
                <p:nvPr/>
              </p:nvGrpSpPr>
              <p:grpSpPr>
                <a:xfrm>
                  <a:off x="2812511" y="2283545"/>
                  <a:ext cx="1017441" cy="382849"/>
                  <a:chOff x="6013110" y="4870578"/>
                  <a:chExt cx="1402527" cy="1667072"/>
                </a:xfrm>
              </p:grpSpPr>
              <p:sp>
                <p:nvSpPr>
                  <p:cNvPr id="45" name="圓角矩形 95"/>
                  <p:cNvSpPr/>
                  <p:nvPr/>
                </p:nvSpPr>
                <p:spPr>
                  <a:xfrm>
                    <a:off x="6013110" y="4870580"/>
                    <a:ext cx="108000" cy="166707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2225" cap="rnd"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46" name="圓角矩形 96"/>
                  <p:cNvSpPr/>
                  <p:nvPr/>
                </p:nvSpPr>
                <p:spPr>
                  <a:xfrm>
                    <a:off x="6215343" y="4870579"/>
                    <a:ext cx="108000" cy="166707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2225" cap="rnd"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47" name="圓角矩形 98"/>
                  <p:cNvSpPr/>
                  <p:nvPr/>
                </p:nvSpPr>
                <p:spPr>
                  <a:xfrm>
                    <a:off x="6451719" y="4870579"/>
                    <a:ext cx="108000" cy="166707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2225" cap="rnd"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48" name="圓角矩形 99"/>
                  <p:cNvSpPr/>
                  <p:nvPr/>
                </p:nvSpPr>
                <p:spPr>
                  <a:xfrm>
                    <a:off x="6653952" y="4870578"/>
                    <a:ext cx="108000" cy="166707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2225" cap="rnd"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49" name="圓角矩形 100"/>
                  <p:cNvSpPr/>
                  <p:nvPr/>
                </p:nvSpPr>
                <p:spPr>
                  <a:xfrm>
                    <a:off x="7307637" y="4870578"/>
                    <a:ext cx="108000" cy="166707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2225" cap="rnd"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cxnSp>
                <p:nvCxnSpPr>
                  <p:cNvPr id="50" name="直線接點 101"/>
                  <p:cNvCxnSpPr/>
                  <p:nvPr/>
                </p:nvCxnSpPr>
                <p:spPr>
                  <a:xfrm>
                    <a:off x="6788240" y="5701002"/>
                    <a:ext cx="460027" cy="0"/>
                  </a:xfrm>
                  <a:prstGeom prst="line">
                    <a:avLst/>
                  </a:prstGeom>
                  <a:ln w="28575" cap="rnd">
                    <a:solidFill>
                      <a:schemeClr val="tx1"/>
                    </a:solidFill>
                    <a:prstDash val="sysDot"/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流程圖: 人工作業 87"/>
                <p:cNvSpPr/>
                <p:nvPr/>
              </p:nvSpPr>
              <p:spPr>
                <a:xfrm>
                  <a:off x="2742847" y="4061107"/>
                  <a:ext cx="1144120" cy="231160"/>
                </a:xfrm>
                <a:prstGeom prst="flowChartManualOperation">
                  <a:avLst/>
                </a:prstGeom>
                <a:solidFill>
                  <a:srgbClr val="FFC000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TW" sz="1400" dirty="0"/>
                    <a:t>GRL</a:t>
                  </a:r>
                  <a:endParaRPr lang="zh-TW" altLang="en-US" sz="1400" dirty="0"/>
                </a:p>
              </p:txBody>
            </p:sp>
            <p:cxnSp>
              <p:nvCxnSpPr>
                <p:cNvPr id="40" name="直線接點 94"/>
                <p:cNvCxnSpPr/>
                <p:nvPr/>
              </p:nvCxnSpPr>
              <p:spPr>
                <a:xfrm>
                  <a:off x="1741431" y="4454605"/>
                  <a:ext cx="1589198" cy="24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矩形 77"/>
                    <p:cNvSpPr/>
                    <p:nvPr/>
                  </p:nvSpPr>
                  <p:spPr>
                    <a:xfrm>
                      <a:off x="4208765" y="3237743"/>
                      <a:ext cx="432350" cy="3949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400" dirty="0"/>
                    </a:p>
                  </p:txBody>
                </p:sp>
              </mc:Choice>
              <mc:Fallback xmlns="">
                <p:sp>
                  <p:nvSpPr>
                    <p:cNvPr id="78" name="矩形 7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8765" y="3237743"/>
                      <a:ext cx="456727" cy="4001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2" name="直線單箭頭接點 61"/>
                <p:cNvCxnSpPr/>
                <p:nvPr/>
              </p:nvCxnSpPr>
              <p:spPr>
                <a:xfrm>
                  <a:off x="4065957" y="2986140"/>
                  <a:ext cx="16421" cy="1226268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弧形接點 66"/>
                <p:cNvCxnSpPr/>
                <p:nvPr/>
              </p:nvCxnSpPr>
              <p:spPr>
                <a:xfrm rot="5400000">
                  <a:off x="2061697" y="4723588"/>
                  <a:ext cx="1782222" cy="1072657"/>
                </a:xfrm>
                <a:prstGeom prst="curvedConnector3">
                  <a:avLst>
                    <a:gd name="adj1" fmla="val 50000"/>
                  </a:avLst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矩形 67"/>
                    <p:cNvSpPr/>
                    <p:nvPr/>
                  </p:nvSpPr>
                  <p:spPr>
                    <a:xfrm>
                      <a:off x="3076196" y="1843424"/>
                      <a:ext cx="367147" cy="3949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zh-TW" altLang="en-US" sz="1400" b="1" dirty="0"/>
                    </a:p>
                  </p:txBody>
                </p:sp>
              </mc:Choice>
              <mc:Fallback xmlns="">
                <p:sp>
                  <p:nvSpPr>
                    <p:cNvPr id="68" name="矩形 6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6196" y="1843424"/>
                      <a:ext cx="375424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69"/>
                <p:cNvSpPr/>
                <p:nvPr/>
              </p:nvSpPr>
              <p:spPr>
                <a:xfrm>
                  <a:off x="3041921" y="1702577"/>
                  <a:ext cx="383818" cy="3949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1400" b="1" dirty="0"/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921" y="1702577"/>
                  <a:ext cx="396262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70"/>
                <p:cNvSpPr/>
                <p:nvPr/>
              </p:nvSpPr>
              <p:spPr>
                <a:xfrm>
                  <a:off x="2975935" y="6222572"/>
                  <a:ext cx="380113" cy="3949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1400" b="1" dirty="0"/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935" y="6222572"/>
                  <a:ext cx="389850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圖片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08"/>
            <a:stretch/>
          </p:blipFill>
          <p:spPr>
            <a:xfrm>
              <a:off x="5531437" y="5367234"/>
              <a:ext cx="1361641" cy="11215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91"/>
                <p:cNvSpPr/>
                <p:nvPr/>
              </p:nvSpPr>
              <p:spPr>
                <a:xfrm>
                  <a:off x="7079806" y="2024510"/>
                  <a:ext cx="2623970" cy="4167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altLang="zh-TW" sz="1400" i="1" dirty="0">
                      <a:latin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sz="1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TW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806" y="2024510"/>
                  <a:ext cx="3202672" cy="424283"/>
                </a:xfrm>
                <a:prstGeom prst="rect">
                  <a:avLst/>
                </a:prstGeom>
                <a:blipFill>
                  <a:blip r:embed="rId9"/>
                  <a:stretch>
                    <a:fillRect t="-105714" b="-15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92"/>
                <p:cNvSpPr/>
                <p:nvPr/>
              </p:nvSpPr>
              <p:spPr>
                <a:xfrm>
                  <a:off x="7084896" y="2455695"/>
                  <a:ext cx="2599667" cy="3952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US" altLang="zh-TW" sz="1400" i="1" dirty="0">
                      <a:latin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sz="1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TW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896" y="2455695"/>
                  <a:ext cx="3172792" cy="400302"/>
                </a:xfrm>
                <a:prstGeom prst="rect">
                  <a:avLst/>
                </a:prstGeom>
                <a:blipFill>
                  <a:blip r:embed="rId10"/>
                  <a:stretch>
                    <a:fillRect t="-109091" b="-17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97"/>
                <p:cNvSpPr/>
                <p:nvPr/>
              </p:nvSpPr>
              <p:spPr>
                <a:xfrm>
                  <a:off x="6962528" y="3398910"/>
                  <a:ext cx="1714735" cy="6986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f>
                          <m:fPr>
                            <m:ctrlPr>
                              <a:rPr lang="el-GR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2528" y="3398910"/>
                  <a:ext cx="2042739" cy="73834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121"/>
                <p:cNvSpPr/>
                <p:nvPr/>
              </p:nvSpPr>
              <p:spPr>
                <a:xfrm>
                  <a:off x="6923216" y="5129437"/>
                  <a:ext cx="1944951" cy="7396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TW" sz="1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d>
                          <m:dPr>
                            <m:ctrlPr>
                              <a:rPr lang="el-GR" altLang="zh-TW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altLang="zh-TW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l-G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TW" altLang="el-G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sz="1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3216" y="5129439"/>
                  <a:ext cx="2332049" cy="78386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122"/>
                <p:cNvSpPr/>
                <p:nvPr/>
              </p:nvSpPr>
              <p:spPr>
                <a:xfrm>
                  <a:off x="7005717" y="4269400"/>
                  <a:ext cx="1739186" cy="6893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TW" sz="14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f>
                          <m:fPr>
                            <m:ctrlPr>
                              <a:rPr lang="el-GR" altLang="zh-TW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矩形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717" y="4269400"/>
                  <a:ext cx="2070247" cy="727892"/>
                </a:xfrm>
                <a:prstGeom prst="rect">
                  <a:avLst/>
                </a:prstGeom>
                <a:blipFill>
                  <a:blip r:embed="rId13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字方塊 123"/>
            <p:cNvSpPr txBox="1"/>
            <p:nvPr/>
          </p:nvSpPr>
          <p:spPr>
            <a:xfrm>
              <a:off x="6830484" y="2998799"/>
              <a:ext cx="1864656" cy="39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0070C0"/>
                  </a:solidFill>
                </a:rPr>
                <a:t>Model update </a:t>
              </a:r>
              <a:endParaRPr lang="zh-TW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7" name="矩形 124"/>
            <p:cNvSpPr/>
            <p:nvPr/>
          </p:nvSpPr>
          <p:spPr>
            <a:xfrm>
              <a:off x="8932156" y="3385872"/>
              <a:ext cx="1691209" cy="592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rgbClr val="0070C0"/>
                  </a:solidFill>
                </a:rPr>
                <a:t>Max classification accuracy </a:t>
              </a:r>
            </a:p>
          </p:txBody>
        </p:sp>
        <p:sp>
          <p:nvSpPr>
            <p:cNvPr id="28" name="矩形 125"/>
            <p:cNvSpPr/>
            <p:nvPr/>
          </p:nvSpPr>
          <p:spPr>
            <a:xfrm>
              <a:off x="8945167" y="4369494"/>
              <a:ext cx="1691209" cy="592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</a:rPr>
                <a:t>Max domain accuracy </a:t>
              </a:r>
            </a:p>
          </p:txBody>
        </p:sp>
        <p:sp>
          <p:nvSpPr>
            <p:cNvPr id="29" name="矩形 126"/>
            <p:cNvSpPr/>
            <p:nvPr/>
          </p:nvSpPr>
          <p:spPr>
            <a:xfrm>
              <a:off x="6923215" y="5967538"/>
              <a:ext cx="3267947" cy="355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accent2">
                      <a:lumMod val="75000"/>
                    </a:schemeClr>
                  </a:solidFill>
                </a:rPr>
                <a:t>Max classification accuracy </a:t>
              </a:r>
            </a:p>
          </p:txBody>
        </p:sp>
        <p:sp>
          <p:nvSpPr>
            <p:cNvPr id="30" name="文字方塊 127"/>
            <p:cNvSpPr txBox="1"/>
            <p:nvPr/>
          </p:nvSpPr>
          <p:spPr>
            <a:xfrm>
              <a:off x="6339850" y="1611418"/>
              <a:ext cx="3131029" cy="39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0070C0"/>
                  </a:solidFill>
                </a:rPr>
                <a:t>Objective function </a:t>
              </a:r>
              <a:endParaRPr lang="zh-TW" altLang="en-US" sz="14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128"/>
                <p:cNvSpPr/>
                <p:nvPr/>
              </p:nvSpPr>
              <p:spPr>
                <a:xfrm>
                  <a:off x="9061065" y="5201714"/>
                  <a:ext cx="822320" cy="6078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l-GR" altLang="zh-TW" sz="1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l-GR" sz="1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l-GR" sz="1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29" name="矩形 1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066" y="5201714"/>
                  <a:ext cx="977319" cy="66614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129"/>
            <p:cNvSpPr/>
            <p:nvPr/>
          </p:nvSpPr>
          <p:spPr>
            <a:xfrm>
              <a:off x="7523323" y="6251882"/>
              <a:ext cx="2067730" cy="355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rgbClr val="7030A0"/>
                  </a:solidFill>
                </a:rPr>
                <a:t>and Min domain accuracy</a:t>
              </a:r>
            </a:p>
          </p:txBody>
        </p:sp>
        <p:sp>
          <p:nvSpPr>
            <p:cNvPr id="33" name="矩形 2"/>
            <p:cNvSpPr/>
            <p:nvPr/>
          </p:nvSpPr>
          <p:spPr>
            <a:xfrm>
              <a:off x="4260005" y="6469028"/>
              <a:ext cx="998669" cy="355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/>
                <a:t>~80% WAC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986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Lip-reading (DAT-LR)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>
                <a:solidFill>
                  <a:srgbClr val="0070C0"/>
                </a:solidFill>
              </a:rPr>
              <a:t>Recognition results of speaker mismatched conditions</a:t>
            </a:r>
          </a:p>
          <a:p>
            <a:pPr>
              <a:buFont typeface="Wingdings" pitchFamily="2" charset="2"/>
              <a:buChar char="§"/>
            </a:pP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03507" y="2490218"/>
            <a:ext cx="5308600" cy="3672632"/>
            <a:chOff x="2844260" y="1919336"/>
            <a:chExt cx="6121940" cy="43897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227" y="2202211"/>
              <a:ext cx="5567719" cy="3251786"/>
            </a:xfrm>
            <a:prstGeom prst="rect">
              <a:avLst/>
            </a:prstGeom>
          </p:spPr>
        </p:pic>
        <p:sp>
          <p:nvSpPr>
            <p:cNvPr id="6" name="矩形 6"/>
            <p:cNvSpPr/>
            <p:nvPr/>
          </p:nvSpPr>
          <p:spPr>
            <a:xfrm>
              <a:off x="3466560" y="1919336"/>
              <a:ext cx="5112290" cy="404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Performance </a:t>
              </a:r>
              <a:r>
                <a:rPr lang="en-US" altLang="zh-TW" sz="1600" b="1" dirty="0">
                  <a:solidFill>
                    <a:srgbClr val="0070C0"/>
                  </a:solidFill>
                </a:rPr>
                <a:t>of DAT and the baseline.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矩形 7"/>
            <p:cNvSpPr/>
            <p:nvPr/>
          </p:nvSpPr>
          <p:spPr>
            <a:xfrm>
              <a:off x="2844260" y="5610113"/>
              <a:ext cx="6121940" cy="698955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The DAT approach notably enhances the recognition accuracies in different conditions. </a:t>
              </a:r>
            </a:p>
          </p:txBody>
        </p:sp>
        <p:sp>
          <p:nvSpPr>
            <p:cNvPr id="8" name="矩形 8"/>
            <p:cNvSpPr/>
            <p:nvPr/>
          </p:nvSpPr>
          <p:spPr>
            <a:xfrm>
              <a:off x="3280902" y="3741084"/>
              <a:ext cx="5297948" cy="735667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" name="矩形 9"/>
            <p:cNvSpPr/>
            <p:nvPr/>
          </p:nvSpPr>
          <p:spPr>
            <a:xfrm>
              <a:off x="3259907" y="2958979"/>
              <a:ext cx="5297948" cy="73566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" name="矩形 10"/>
            <p:cNvSpPr/>
            <p:nvPr/>
          </p:nvSpPr>
          <p:spPr>
            <a:xfrm>
              <a:off x="3269897" y="4499442"/>
              <a:ext cx="5297948" cy="735667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42559527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FC3C-49D7-3440-9AA5-9D6254C6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86F6-AACA-2641-9A55-8E649020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/>
              <a:t>Speech Enhancement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zh-TW" b="1"/>
              <a:t>Postfilter, speech synthesis, voice conversion</a:t>
            </a: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en-US" b="1"/>
              <a:t>Speech Signal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ID" b="1">
                <a:solidFill>
                  <a:srgbClr val="C00000"/>
                </a:solidFill>
              </a:rPr>
              <a:t>Conclusion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D28F4-42EB-4B43-8A56-3F2EDC67A603}"/>
              </a:ext>
            </a:extLst>
          </p:cNvPr>
          <p:cNvSpPr txBox="1"/>
          <p:nvPr/>
        </p:nvSpPr>
        <p:spPr>
          <a:xfrm>
            <a:off x="13985823" y="1124262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11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Signal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sz="2000" b="1">
                <a:solidFill>
                  <a:srgbClr val="0070C0"/>
                </a:solidFill>
              </a:rPr>
              <a:t>Regression Task:</a:t>
            </a: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ID" sz="2000" b="1">
                <a:solidFill>
                  <a:srgbClr val="0070C0"/>
                </a:solidFill>
              </a:rPr>
              <a:t>GAN Models:</a:t>
            </a:r>
            <a:endParaRPr lang="en-US" sz="2000" b="1">
              <a:solidFill>
                <a:srgbClr val="0070C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136227" y="1400581"/>
            <a:ext cx="8007716" cy="5013731"/>
            <a:chOff x="3136227" y="1400581"/>
            <a:chExt cx="8007716" cy="5013731"/>
          </a:xfrm>
        </p:grpSpPr>
        <p:grpSp>
          <p:nvGrpSpPr>
            <p:cNvPr id="18" name="Group 17"/>
            <p:cNvGrpSpPr/>
            <p:nvPr/>
          </p:nvGrpSpPr>
          <p:grpSpPr>
            <a:xfrm>
              <a:off x="4185085" y="1400581"/>
              <a:ext cx="6662648" cy="1918201"/>
              <a:chOff x="4185085" y="1400581"/>
              <a:chExt cx="6662648" cy="1918201"/>
            </a:xfrm>
          </p:grpSpPr>
          <p:cxnSp>
            <p:nvCxnSpPr>
              <p:cNvPr id="4" name="肘形接點 13"/>
              <p:cNvCxnSpPr/>
              <p:nvPr/>
            </p:nvCxnSpPr>
            <p:spPr>
              <a:xfrm rot="5400000" flipH="1" flipV="1">
                <a:off x="6166510" y="486550"/>
                <a:ext cx="873864" cy="3502148"/>
              </a:xfrm>
              <a:prstGeom prst="bentConnector2">
                <a:avLst/>
              </a:prstGeom>
              <a:ln w="158750">
                <a:tailEnd type="triangle" w="med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5" name="群組 5"/>
              <p:cNvGrpSpPr/>
              <p:nvPr/>
            </p:nvGrpSpPr>
            <p:grpSpPr>
              <a:xfrm>
                <a:off x="4185085" y="1544878"/>
                <a:ext cx="6662648" cy="1773904"/>
                <a:chOff x="1379616" y="2340239"/>
                <a:chExt cx="6662648" cy="1773904"/>
              </a:xfrm>
            </p:grpSpPr>
            <p:grpSp>
              <p:nvGrpSpPr>
                <p:cNvPr id="6" name="群組 44"/>
                <p:cNvGrpSpPr/>
                <p:nvPr/>
              </p:nvGrpSpPr>
              <p:grpSpPr>
                <a:xfrm>
                  <a:off x="1379616" y="2340239"/>
                  <a:ext cx="6662648" cy="1773904"/>
                  <a:chOff x="1054925" y="3186189"/>
                  <a:chExt cx="6110667" cy="1949030"/>
                </a:xfrm>
              </p:grpSpPr>
              <p:grpSp>
                <p:nvGrpSpPr>
                  <p:cNvPr id="8" name="群組 23"/>
                  <p:cNvGrpSpPr/>
                  <p:nvPr/>
                </p:nvGrpSpPr>
                <p:grpSpPr>
                  <a:xfrm>
                    <a:off x="2389744" y="3821929"/>
                    <a:ext cx="4775848" cy="1313290"/>
                    <a:chOff x="4126327" y="3918193"/>
                    <a:chExt cx="3448155" cy="1013283"/>
                  </a:xfrm>
                </p:grpSpPr>
                <p:sp>
                  <p:nvSpPr>
                    <p:cNvPr id="11" name="矩形 10">
                      <a:extLst>
                        <a:ext uri="{FF2B5EF4-FFF2-40B4-BE49-F238E27FC236}">
                          <a16:creationId xmlns:a16="http://schemas.microsoft.com/office/drawing/2014/main" id="{30001361-E9BB-4D53-9A0E-54F47C8524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2249" y="4370879"/>
                      <a:ext cx="1055077" cy="56059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b="1" i="1" dirty="0">
                          <a:solidFill>
                            <a:schemeClr val="tx2"/>
                          </a:solidFill>
                        </a:rPr>
                        <a:t>G</a:t>
                      </a:r>
                      <a:endParaRPr lang="zh-TW" altLang="en-US" b="1" i="1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" name="箭號: 向右 14">
                      <a:extLst>
                        <a:ext uri="{FF2B5EF4-FFF2-40B4-BE49-F238E27FC236}">
                          <a16:creationId xmlns:a16="http://schemas.microsoft.com/office/drawing/2014/main" id="{74ACB8BE-0A5D-4C56-B556-207C34901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6327" y="4512037"/>
                      <a:ext cx="316523" cy="255024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600"/>
                    </a:p>
                  </p:txBody>
                </p:sp>
                <p:sp>
                  <p:nvSpPr>
                    <p:cNvPr id="13" name="箭號: 向右 15">
                      <a:extLst>
                        <a:ext uri="{FF2B5EF4-FFF2-40B4-BE49-F238E27FC236}">
                          <a16:creationId xmlns:a16="http://schemas.microsoft.com/office/drawing/2014/main" id="{7E10B9E3-902D-4CD8-9977-AA4697900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720" y="4539432"/>
                      <a:ext cx="316523" cy="255024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600"/>
                    </a:p>
                  </p:txBody>
                </p:sp>
                <p:sp>
                  <p:nvSpPr>
                    <p:cNvPr id="14" name="箭號: 上-下雙向 16">
                      <a:extLst>
                        <a:ext uri="{FF2B5EF4-FFF2-40B4-BE49-F238E27FC236}">
                          <a16:creationId xmlns:a16="http://schemas.microsoft.com/office/drawing/2014/main" id="{62017C2C-EBA7-463F-8F5A-EB057979DF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9482" y="3918193"/>
                      <a:ext cx="219075" cy="411044"/>
                    </a:xfrm>
                    <a:prstGeom prst="upDown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600"/>
                    </a:p>
                  </p:txBody>
                </p:sp>
                <p:sp>
                  <p:nvSpPr>
                    <p:cNvPr id="15" name="矩形 17">
                      <a:extLst>
                        <a:ext uri="{FF2B5EF4-FFF2-40B4-BE49-F238E27FC236}">
                          <a16:creationId xmlns:a16="http://schemas.microsoft.com/office/drawing/2014/main" id="{F3A6A1EE-1E7B-474E-A24A-CED9A7460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3511" y="4375335"/>
                      <a:ext cx="883724" cy="525667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p:txBody>
                </p:sp>
                <p:sp>
                  <p:nvSpPr>
                    <p:cNvPr id="16" name="矩形 22"/>
                    <p:cNvSpPr/>
                    <p:nvPr/>
                  </p:nvSpPr>
                  <p:spPr>
                    <a:xfrm>
                      <a:off x="6436616" y="3931448"/>
                      <a:ext cx="1137866" cy="28700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TW" sz="1600" dirty="0"/>
                        <a:t>Objective function</a:t>
                      </a:r>
                      <a:endParaRPr lang="zh-TW" altLang="en-US" sz="1600" dirty="0"/>
                    </a:p>
                  </p:txBody>
                </p:sp>
              </p:grpSp>
              <p:pic>
                <p:nvPicPr>
                  <p:cNvPr id="9" name="圖片 42"/>
                  <p:cNvPicPr preferRelativeResize="0">
                    <a:picLocks/>
                  </p:cNvPicPr>
                  <p:nvPr/>
                </p:nvPicPr>
                <p:blipFill rotWithShape="1">
                  <a:blip r:embed="rId2"/>
                  <a:srcRect l="13019" t="7660" r="9435" b="11161"/>
                  <a:stretch/>
                </p:blipFill>
                <p:spPr>
                  <a:xfrm>
                    <a:off x="1054925" y="4434325"/>
                    <a:ext cx="1224000" cy="576000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</p:pic>
              <p:pic>
                <p:nvPicPr>
                  <p:cNvPr id="10" name="圖片 43"/>
                  <p:cNvPicPr preferRelativeResize="0">
                    <a:picLocks/>
                  </p:cNvPicPr>
                  <p:nvPr/>
                </p:nvPicPr>
                <p:blipFill rotWithShape="1">
                  <a:blip r:embed="rId3"/>
                  <a:srcRect l="13036" t="7459" r="9570" b="11112"/>
                  <a:stretch/>
                </p:blipFill>
                <p:spPr>
                  <a:xfrm>
                    <a:off x="4878931" y="3186189"/>
                    <a:ext cx="1224000" cy="576000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</p:pic>
            </p:grpSp>
            <p:sp>
              <p:nvSpPr>
                <p:cNvPr id="7" name="矩形 4"/>
                <p:cNvSpPr/>
                <p:nvPr/>
              </p:nvSpPr>
              <p:spPr>
                <a:xfrm>
                  <a:off x="2286000" y="2967335"/>
                  <a:ext cx="4572000" cy="276999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endParaRPr lang="zh-TW" altLang="en-US" sz="1200" dirty="0"/>
                </a:p>
              </p:txBody>
            </p:sp>
          </p:grpSp>
          <p:sp>
            <p:nvSpPr>
              <p:cNvPr id="17" name="矩形 28"/>
              <p:cNvSpPr/>
              <p:nvPr/>
            </p:nvSpPr>
            <p:spPr>
              <a:xfrm>
                <a:off x="6063938" y="1400581"/>
                <a:ext cx="7097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/>
                  <a:t>Paired</a:t>
                </a:r>
                <a:endParaRPr lang="zh-TW" altLang="en-US" sz="1600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136227" y="3595647"/>
              <a:ext cx="8007716" cy="2818665"/>
              <a:chOff x="3136227" y="3595647"/>
              <a:chExt cx="8007716" cy="2818665"/>
            </a:xfrm>
          </p:grpSpPr>
          <p:pic>
            <p:nvPicPr>
              <p:cNvPr id="19" name="圖片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6227" y="3595647"/>
                <a:ext cx="3517277" cy="281866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0" name="圖片 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9652" y="3595648"/>
                <a:ext cx="4244291" cy="281866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863818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Speech, Speaker, Emotion Recognitions </a:t>
            </a:r>
            <a:br>
              <a:rPr lang="en-ID"/>
            </a:br>
            <a:r>
              <a:rPr lang="en-ID"/>
              <a:t>&amp; Lip Reading Recognitions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sz="2000" b="1">
                <a:solidFill>
                  <a:srgbClr val="0070C0"/>
                </a:solidFill>
              </a:rPr>
              <a:t>Classification Task:					GAN Model	</a:t>
            </a: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D" sz="2000" b="1">
              <a:solidFill>
                <a:srgbClr val="0070C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917212" y="2125857"/>
            <a:ext cx="1827275" cy="4284484"/>
            <a:chOff x="7344023" y="1309861"/>
            <a:chExt cx="1827275" cy="4284484"/>
          </a:xfrm>
        </p:grpSpPr>
        <p:sp>
          <p:nvSpPr>
            <p:cNvPr id="22" name="文字方塊 23"/>
            <p:cNvSpPr txBox="1"/>
            <p:nvPr/>
          </p:nvSpPr>
          <p:spPr>
            <a:xfrm>
              <a:off x="8246250" y="1721103"/>
              <a:ext cx="9238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Output</a:t>
              </a:r>
            </a:p>
            <a:p>
              <a:pPr algn="ctr"/>
              <a:r>
                <a:rPr lang="en-US" altLang="zh-TW" sz="1600" dirty="0"/>
                <a:t>label</a:t>
              </a:r>
              <a:endParaRPr lang="zh-TW" altLang="en-US" sz="1600" dirty="0"/>
            </a:p>
          </p:txBody>
        </p:sp>
        <p:sp>
          <p:nvSpPr>
            <p:cNvPr id="23" name="矩形 12"/>
            <p:cNvSpPr/>
            <p:nvPr/>
          </p:nvSpPr>
          <p:spPr>
            <a:xfrm>
              <a:off x="7356377" y="3808520"/>
              <a:ext cx="902647" cy="7970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i="1" dirty="0"/>
                <a:t>E</a:t>
              </a:r>
              <a:endParaRPr lang="zh-TW" altLang="en-US" sz="1600" i="1" dirty="0"/>
            </a:p>
          </p:txBody>
        </p:sp>
        <p:sp>
          <p:nvSpPr>
            <p:cNvPr id="24" name="矩形 13"/>
            <p:cNvSpPr/>
            <p:nvPr/>
          </p:nvSpPr>
          <p:spPr>
            <a:xfrm>
              <a:off x="7356377" y="2447274"/>
              <a:ext cx="934993" cy="7917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i="1" dirty="0">
                  <a:solidFill>
                    <a:srgbClr val="002060"/>
                  </a:solidFill>
                </a:rPr>
                <a:t>G</a:t>
              </a:r>
              <a:endParaRPr lang="zh-TW" altLang="en-US" sz="1600" b="1" i="1" dirty="0">
                <a:solidFill>
                  <a:srgbClr val="002060"/>
                </a:solidFill>
              </a:endParaRPr>
            </a:p>
          </p:txBody>
        </p:sp>
        <p:sp>
          <p:nvSpPr>
            <p:cNvPr id="25" name="矩形 16"/>
            <p:cNvSpPr/>
            <p:nvPr/>
          </p:nvSpPr>
          <p:spPr>
            <a:xfrm>
              <a:off x="7397939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6" name="矩形 17"/>
            <p:cNvSpPr/>
            <p:nvPr/>
          </p:nvSpPr>
          <p:spPr>
            <a:xfrm>
              <a:off x="7536849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7" name="矩形 18"/>
            <p:cNvSpPr/>
            <p:nvPr/>
          </p:nvSpPr>
          <p:spPr>
            <a:xfrm>
              <a:off x="7660282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8" name="矩形 19"/>
            <p:cNvSpPr/>
            <p:nvPr/>
          </p:nvSpPr>
          <p:spPr>
            <a:xfrm>
              <a:off x="7783714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9" name="矩形 20"/>
            <p:cNvSpPr/>
            <p:nvPr/>
          </p:nvSpPr>
          <p:spPr>
            <a:xfrm>
              <a:off x="8162325" y="4884456"/>
              <a:ext cx="70264" cy="350477"/>
            </a:xfrm>
            <a:prstGeom prst="rect">
              <a:avLst/>
            </a:prstGeom>
            <a:solidFill>
              <a:srgbClr val="9966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30" name="直線接點 21"/>
            <p:cNvCxnSpPr/>
            <p:nvPr/>
          </p:nvCxnSpPr>
          <p:spPr>
            <a:xfrm>
              <a:off x="7853978" y="5059694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群組 27"/>
            <p:cNvGrpSpPr/>
            <p:nvPr/>
          </p:nvGrpSpPr>
          <p:grpSpPr>
            <a:xfrm>
              <a:off x="7401761" y="1716345"/>
              <a:ext cx="834650" cy="662835"/>
              <a:chOff x="6013110" y="4870578"/>
              <a:chExt cx="1402527" cy="1667072"/>
            </a:xfrm>
          </p:grpSpPr>
          <p:sp>
            <p:nvSpPr>
              <p:cNvPr id="40" name="圓角矩形 28"/>
              <p:cNvSpPr/>
              <p:nvPr/>
            </p:nvSpPr>
            <p:spPr>
              <a:xfrm>
                <a:off x="6013110" y="4870580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1" name="圓角矩形 29"/>
              <p:cNvSpPr/>
              <p:nvPr/>
            </p:nvSpPr>
            <p:spPr>
              <a:xfrm>
                <a:off x="6215343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2" name="圓角矩形 30"/>
              <p:cNvSpPr/>
              <p:nvPr/>
            </p:nvSpPr>
            <p:spPr>
              <a:xfrm>
                <a:off x="6451719" y="4870579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3" name="圓角矩形 31"/>
              <p:cNvSpPr/>
              <p:nvPr/>
            </p:nvSpPr>
            <p:spPr>
              <a:xfrm>
                <a:off x="6653952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4" name="圓角矩形 32"/>
              <p:cNvSpPr/>
              <p:nvPr/>
            </p:nvSpPr>
            <p:spPr>
              <a:xfrm>
                <a:off x="7307637" y="4870578"/>
                <a:ext cx="108000" cy="1667070"/>
              </a:xfrm>
              <a:prstGeom prst="roundRect">
                <a:avLst/>
              </a:prstGeom>
              <a:solidFill>
                <a:schemeClr val="bg1"/>
              </a:solidFill>
              <a:ln w="22225" cap="rnd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45" name="直線接點 33"/>
              <p:cNvCxnSpPr/>
              <p:nvPr/>
            </p:nvCxnSpPr>
            <p:spPr>
              <a:xfrm>
                <a:off x="6788240" y="5701002"/>
                <a:ext cx="460027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prstDash val="sysDot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43"/>
            <p:cNvCxnSpPr/>
            <p:nvPr/>
          </p:nvCxnSpPr>
          <p:spPr>
            <a:xfrm flipV="1">
              <a:off x="7764200" y="4605587"/>
              <a:ext cx="0" cy="238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44"/>
            <p:cNvCxnSpPr/>
            <p:nvPr/>
          </p:nvCxnSpPr>
          <p:spPr>
            <a:xfrm flipV="1">
              <a:off x="7797348" y="3239052"/>
              <a:ext cx="0" cy="5731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90"/>
                <p:cNvSpPr/>
                <p:nvPr/>
              </p:nvSpPr>
              <p:spPr>
                <a:xfrm>
                  <a:off x="7637764" y="1309861"/>
                  <a:ext cx="35458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34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764" y="1309861"/>
                  <a:ext cx="354584" cy="33855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2"/>
            <p:cNvSpPr/>
            <p:nvPr/>
          </p:nvSpPr>
          <p:spPr>
            <a:xfrm>
              <a:off x="7344023" y="3469476"/>
              <a:ext cx="921466" cy="216023"/>
            </a:xfrm>
            <a:prstGeom prst="rect">
              <a:avLst/>
            </a:prstGeom>
            <a:solidFill>
              <a:srgbClr val="9966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Emb</a:t>
              </a:r>
              <a:r>
                <a:rPr lang="en-US" altLang="zh-TW" sz="1600" dirty="0">
                  <a:solidFill>
                    <a:schemeClr val="bg1"/>
                  </a:solidFill>
                </a:rPr>
                <a:t>.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81"/>
                <p:cNvSpPr/>
                <p:nvPr/>
              </p:nvSpPr>
              <p:spPr>
                <a:xfrm>
                  <a:off x="7620339" y="5255791"/>
                  <a:ext cx="34977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339" y="5255791"/>
                  <a:ext cx="38985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86"/>
                <p:cNvSpPr/>
                <p:nvPr/>
              </p:nvSpPr>
              <p:spPr>
                <a:xfrm>
                  <a:off x="8218280" y="3149240"/>
                  <a:ext cx="95301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0" y="3149240"/>
                  <a:ext cx="1145826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6250" r="-4396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9"/>
                <p:cNvSpPr/>
                <p:nvPr/>
              </p:nvSpPr>
              <p:spPr>
                <a:xfrm>
                  <a:off x="8259024" y="4067171"/>
                  <a:ext cx="5120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024" y="4067171"/>
                  <a:ext cx="602601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6061" r="-8163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87"/>
                <p:cNvSpPr/>
                <p:nvPr/>
              </p:nvSpPr>
              <p:spPr>
                <a:xfrm>
                  <a:off x="8297133" y="2640657"/>
                  <a:ext cx="50077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133" y="2640657"/>
                  <a:ext cx="588174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6250" r="-833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6" name="圖片 94"/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/>
          <a:stretch/>
        </p:blipFill>
        <p:spPr>
          <a:xfrm>
            <a:off x="7153275" y="2464411"/>
            <a:ext cx="4525976" cy="2788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7" name="Group 46"/>
          <p:cNvGrpSpPr/>
          <p:nvPr/>
        </p:nvGrpSpPr>
        <p:grpSpPr>
          <a:xfrm>
            <a:off x="795342" y="4658719"/>
            <a:ext cx="3798434" cy="1453317"/>
            <a:chOff x="2287796" y="4337511"/>
            <a:chExt cx="4619777" cy="1857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91"/>
                <p:cNvSpPr/>
                <p:nvPr/>
              </p:nvSpPr>
              <p:spPr>
                <a:xfrm>
                  <a:off x="5891305" y="5236975"/>
                  <a:ext cx="374719" cy="3539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200" b="1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305" y="5236975"/>
                  <a:ext cx="38985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文字方塊 67"/>
            <p:cNvSpPr txBox="1"/>
            <p:nvPr/>
          </p:nvSpPr>
          <p:spPr>
            <a:xfrm>
              <a:off x="5145967" y="5498442"/>
              <a:ext cx="1747170" cy="58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/>
                <a:t>Noisy </a:t>
              </a:r>
              <a:br>
                <a:rPr lang="en-US" altLang="zh-TW" sz="1200"/>
              </a:br>
              <a:r>
                <a:rPr lang="en-US" altLang="zh-TW" sz="1200"/>
                <a:t>Data</a:t>
              </a:r>
              <a:endParaRPr lang="zh-TW" altLang="en-US" sz="1200" dirty="0"/>
            </a:p>
          </p:txBody>
        </p:sp>
        <p:sp>
          <p:nvSpPr>
            <p:cNvPr id="50" name="矩形 71"/>
            <p:cNvSpPr/>
            <p:nvPr/>
          </p:nvSpPr>
          <p:spPr>
            <a:xfrm>
              <a:off x="5665323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1" name="矩形 72"/>
            <p:cNvSpPr/>
            <p:nvPr/>
          </p:nvSpPr>
          <p:spPr>
            <a:xfrm>
              <a:off x="5804233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2" name="矩形 74"/>
            <p:cNvSpPr/>
            <p:nvPr/>
          </p:nvSpPr>
          <p:spPr>
            <a:xfrm>
              <a:off x="5927666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3" name="矩形 76"/>
            <p:cNvSpPr/>
            <p:nvPr/>
          </p:nvSpPr>
          <p:spPr>
            <a:xfrm>
              <a:off x="6051098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4" name="矩形 77"/>
            <p:cNvSpPr/>
            <p:nvPr/>
          </p:nvSpPr>
          <p:spPr>
            <a:xfrm>
              <a:off x="6688263" y="4869267"/>
              <a:ext cx="70264" cy="3504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55" name="直線接點 78"/>
            <p:cNvCxnSpPr/>
            <p:nvPr/>
          </p:nvCxnSpPr>
          <p:spPr>
            <a:xfrm>
              <a:off x="6379916" y="5044505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3740454" y="5473592"/>
              <a:ext cx="1747170" cy="58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/>
                <a:t>Accented </a:t>
              </a:r>
              <a:br>
                <a:rPr lang="en-US" altLang="zh-TW" sz="1200"/>
              </a:br>
              <a:r>
                <a:rPr lang="en-US" altLang="zh-TW" sz="1200"/>
                <a:t>Speech</a:t>
              </a:r>
              <a:endParaRPr lang="zh-TW" altLang="en-US" sz="1200" dirty="0"/>
            </a:p>
          </p:txBody>
        </p:sp>
        <p:sp>
          <p:nvSpPr>
            <p:cNvPr id="57" name="矩形 59"/>
            <p:cNvSpPr/>
            <p:nvPr/>
          </p:nvSpPr>
          <p:spPr>
            <a:xfrm>
              <a:off x="4259810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8" name="矩形 61"/>
            <p:cNvSpPr/>
            <p:nvPr/>
          </p:nvSpPr>
          <p:spPr>
            <a:xfrm>
              <a:off x="4398720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59" name="矩形 63"/>
            <p:cNvSpPr/>
            <p:nvPr/>
          </p:nvSpPr>
          <p:spPr>
            <a:xfrm>
              <a:off x="4522153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0" name="矩形 64"/>
            <p:cNvSpPr/>
            <p:nvPr/>
          </p:nvSpPr>
          <p:spPr>
            <a:xfrm>
              <a:off x="4645585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1" name="矩形 65"/>
            <p:cNvSpPr/>
            <p:nvPr/>
          </p:nvSpPr>
          <p:spPr>
            <a:xfrm>
              <a:off x="5024196" y="4844418"/>
              <a:ext cx="70264" cy="3504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62" name="直線接點 66"/>
            <p:cNvCxnSpPr/>
            <p:nvPr/>
          </p:nvCxnSpPr>
          <p:spPr>
            <a:xfrm>
              <a:off x="4715849" y="5019656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8"/>
                <p:cNvSpPr/>
                <p:nvPr/>
              </p:nvSpPr>
              <p:spPr>
                <a:xfrm>
                  <a:off x="4500227" y="5236976"/>
                  <a:ext cx="374719" cy="3539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̆"/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200" b="1" dirty="0"/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227" y="5236976"/>
                  <a:ext cx="389850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文字方塊 70"/>
            <p:cNvSpPr txBox="1"/>
            <p:nvPr/>
          </p:nvSpPr>
          <p:spPr>
            <a:xfrm>
              <a:off x="2450049" y="5473592"/>
              <a:ext cx="1747170" cy="58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/>
                <a:t>Channel </a:t>
              </a:r>
              <a:br>
                <a:rPr lang="en-US" altLang="zh-TW" sz="1200"/>
              </a:br>
              <a:r>
                <a:rPr lang="en-US" altLang="zh-TW" sz="1200"/>
                <a:t>Distortion</a:t>
              </a:r>
              <a:endParaRPr lang="zh-TW" altLang="en-US" sz="1200" dirty="0"/>
            </a:p>
          </p:txBody>
        </p:sp>
        <p:sp>
          <p:nvSpPr>
            <p:cNvPr id="65" name="矩形 73"/>
            <p:cNvSpPr/>
            <p:nvPr/>
          </p:nvSpPr>
          <p:spPr>
            <a:xfrm>
              <a:off x="2969405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6" name="矩形 75"/>
            <p:cNvSpPr/>
            <p:nvPr/>
          </p:nvSpPr>
          <p:spPr>
            <a:xfrm>
              <a:off x="3108315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7" name="矩形 82"/>
            <p:cNvSpPr/>
            <p:nvPr/>
          </p:nvSpPr>
          <p:spPr>
            <a:xfrm>
              <a:off x="3231748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8" name="矩形 83"/>
            <p:cNvSpPr/>
            <p:nvPr/>
          </p:nvSpPr>
          <p:spPr>
            <a:xfrm>
              <a:off x="3355180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69" name="矩形 88"/>
            <p:cNvSpPr/>
            <p:nvPr/>
          </p:nvSpPr>
          <p:spPr>
            <a:xfrm>
              <a:off x="3733791" y="4844418"/>
              <a:ext cx="70264" cy="350477"/>
            </a:xfrm>
            <a:prstGeom prst="rect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70" name="直線接點 89"/>
            <p:cNvCxnSpPr/>
            <p:nvPr/>
          </p:nvCxnSpPr>
          <p:spPr>
            <a:xfrm>
              <a:off x="3425444" y="5019656"/>
              <a:ext cx="3083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92"/>
                <p:cNvSpPr/>
                <p:nvPr/>
              </p:nvSpPr>
              <p:spPr>
                <a:xfrm>
                  <a:off x="3209821" y="5236976"/>
                  <a:ext cx="374719" cy="3539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TW" altLang="en-US" sz="1200" b="1" dirty="0"/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822" y="5236976"/>
                  <a:ext cx="389850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圓角矩形 5"/>
            <p:cNvSpPr/>
            <p:nvPr/>
          </p:nvSpPr>
          <p:spPr>
            <a:xfrm>
              <a:off x="2287796" y="4708456"/>
              <a:ext cx="4619777" cy="148630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73" name="文字方塊 93"/>
            <p:cNvSpPr txBox="1"/>
            <p:nvPr/>
          </p:nvSpPr>
          <p:spPr>
            <a:xfrm>
              <a:off x="3355179" y="4337511"/>
              <a:ext cx="2621179" cy="35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Acoustic Mismatch 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317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More GANs in Speech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zh-TW" sz="2000" b="1" kern="100">
                <a:solidFill>
                  <a:srgbClr val="0070C0"/>
                </a:solidFill>
                <a:cs typeface="Times New Roman" panose="02020603050405020304" pitchFamily="18" charset="0"/>
              </a:rPr>
              <a:t>Diagnosis of Autism Spectrum</a:t>
            </a:r>
            <a:endParaRPr lang="en-ID" altLang="zh-TW" sz="2000" b="1" kern="10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altLang="zh-TW" sz="1600" kern="100">
                <a:solidFill>
                  <a:srgbClr val="222222"/>
                </a:solidFill>
                <a:cs typeface="Times New Roman" panose="02020603050405020304" pitchFamily="18" charset="0"/>
              </a:rPr>
              <a:t>Deng, et.al., Speech-based Diagnosis of Autism Spectrum Condition by Generative Adversarial Network Representations, ACM DH, 2017.</a:t>
            </a:r>
            <a:endParaRPr lang="zh-TW" altLang="zh-TW" sz="1600" kern="100"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1800" b="1" kern="10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sz="2000" b="1" kern="100">
                <a:solidFill>
                  <a:srgbClr val="0070C0"/>
                </a:solidFill>
                <a:cs typeface="Times New Roman" panose="02020603050405020304" pitchFamily="18" charset="0"/>
              </a:rPr>
              <a:t>Emotion Recognition </a:t>
            </a:r>
            <a:endParaRPr lang="zh-TW" altLang="zh-TW" sz="2000" b="1" kern="10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altLang="zh-TW" sz="1600" kern="100">
                <a:cs typeface="Times New Roman" panose="02020603050405020304" pitchFamily="18" charset="0"/>
              </a:rPr>
              <a:t>Chang, et.al., Learning Representations of Emotional Speech with Deep Convolutional Generative Adversarial Networks, ICASSP, 2017.</a:t>
            </a:r>
            <a:endParaRPr lang="zh-TW" altLang="zh-TW" sz="1600" kern="100"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1800" b="1" kern="10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sz="2000" b="1" kern="100">
                <a:solidFill>
                  <a:srgbClr val="0070C0"/>
                </a:solidFill>
                <a:cs typeface="Times New Roman" panose="02020603050405020304" pitchFamily="18" charset="0"/>
              </a:rPr>
              <a:t>Robust ASR</a:t>
            </a:r>
            <a:endParaRPr lang="zh-TW" altLang="zh-TW" sz="2000" kern="10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altLang="zh-TW" sz="1600" kern="100">
                <a:solidFill>
                  <a:srgbClr val="222222"/>
                </a:solidFill>
                <a:cs typeface="Times New Roman" panose="02020603050405020304" pitchFamily="18" charset="0"/>
              </a:rPr>
              <a:t>Serdyuk, et.al., Invariant Representations for Noisy Speech Recognition, arXiv, 2016.</a:t>
            </a:r>
            <a:endParaRPr lang="zh-TW" altLang="zh-TW" sz="1600" kern="100"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1800" b="1" kern="10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sz="2000" b="1" kern="100">
                <a:solidFill>
                  <a:srgbClr val="0070C0"/>
                </a:solidFill>
                <a:cs typeface="Times New Roman" panose="02020603050405020304" pitchFamily="18" charset="0"/>
              </a:rPr>
              <a:t>Speaker Verification </a:t>
            </a:r>
            <a:endParaRPr lang="zh-TW" altLang="zh-TW" sz="2000" kern="10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lvl="1" algn="just">
              <a:buFont typeface="Wingdings" pitchFamily="2" charset="2"/>
              <a:buChar char="§"/>
            </a:pPr>
            <a:r>
              <a:rPr lang="en-US" altLang="zh-TW" sz="1600" kern="100">
                <a:solidFill>
                  <a:srgbClr val="222222"/>
                </a:solidFill>
                <a:cs typeface="Times New Roman" panose="02020603050405020304" pitchFamily="18" charset="0"/>
              </a:rPr>
              <a:t>Hong Yu, Zheng-Hua Tan, Zhanyu Ma, and Jun Guo, Adversarial Network Bottleneck Features for Noise Robust Speaker Verification, arXiv, 2017.</a:t>
            </a:r>
            <a:endParaRPr lang="zh-TW" altLang="zh-TW" sz="1600" kern="100"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8286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4579-D2C3-2347-B854-2E6F4104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Data Science Center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F4A-AC23-C540-ABA7-A5E72095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Learn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Vision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NLP 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GANs Application for Speech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Reproduction of Some Models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Practice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Realistic Image Generation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Image to Image Translation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Password Cracking 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Text to Speech 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 (SEGAN)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sz="2400" b="1">
                <a:solidFill>
                  <a:srgbClr val="0070C0"/>
                </a:solidFill>
              </a:rPr>
              <a:t>Experimental Result</a:t>
            </a: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84924" y="2315928"/>
            <a:ext cx="8715885" cy="4153878"/>
            <a:chOff x="1784924" y="2087328"/>
            <a:chExt cx="8715885" cy="4153878"/>
          </a:xfrm>
        </p:grpSpPr>
        <p:pic>
          <p:nvPicPr>
            <p:cNvPr id="5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43"/>
            <a:stretch/>
          </p:blipFill>
          <p:spPr>
            <a:xfrm>
              <a:off x="1784924" y="2367481"/>
              <a:ext cx="4368227" cy="2219978"/>
            </a:xfrm>
            <a:prstGeom prst="rect">
              <a:avLst/>
            </a:prstGeom>
          </p:spPr>
        </p:pic>
        <p:pic>
          <p:nvPicPr>
            <p:cNvPr id="6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097" y="2330744"/>
              <a:ext cx="4287712" cy="1126899"/>
            </a:xfrm>
            <a:prstGeom prst="rect">
              <a:avLst/>
            </a:prstGeom>
          </p:spPr>
        </p:pic>
        <p:sp>
          <p:nvSpPr>
            <p:cNvPr id="7" name="矩形 4"/>
            <p:cNvSpPr/>
            <p:nvPr/>
          </p:nvSpPr>
          <p:spPr>
            <a:xfrm>
              <a:off x="2045273" y="2087328"/>
              <a:ext cx="41678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altLang="zh-TW" sz="1600" b="1">
                  <a:solidFill>
                    <a:srgbClr val="0070C0"/>
                  </a:solidFill>
                </a:rPr>
                <a:t>O</a:t>
              </a:r>
              <a:r>
                <a:rPr lang="en-US" altLang="zh-TW" sz="1600" b="1">
                  <a:solidFill>
                    <a:srgbClr val="0070C0"/>
                  </a:solidFill>
                </a:rPr>
                <a:t>bjective Evaluation Results 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矩形 5"/>
            <p:cNvSpPr/>
            <p:nvPr/>
          </p:nvSpPr>
          <p:spPr>
            <a:xfrm>
              <a:off x="6543675" y="2125545"/>
              <a:ext cx="38472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Subjective Evaluation Results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pic>
          <p:nvPicPr>
            <p:cNvPr id="9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461" y="4213981"/>
              <a:ext cx="5032348" cy="170481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7021626" y="3874004"/>
              <a:ext cx="308643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70C0"/>
                  </a:solidFill>
                </a:rPr>
                <a:t>Preference Test Results</a:t>
              </a:r>
              <a:endParaRPr lang="zh-TW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矩形 11"/>
            <p:cNvSpPr/>
            <p:nvPr/>
          </p:nvSpPr>
          <p:spPr>
            <a:xfrm>
              <a:off x="1855035" y="5871874"/>
              <a:ext cx="8645774" cy="369332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SEGAN</a:t>
              </a:r>
              <a:r>
                <a:rPr lang="zh-TW" altLang="en-US" dirty="0"/>
                <a:t> </a:t>
              </a:r>
              <a:r>
                <a:rPr lang="en-US" altLang="zh-TW" dirty="0"/>
                <a:t>yields better speech enhancement results than Noisy and Wiener.</a:t>
              </a:r>
            </a:p>
          </p:txBody>
        </p:sp>
        <p:sp>
          <p:nvSpPr>
            <p:cNvPr id="12" name="矩形 2"/>
            <p:cNvSpPr/>
            <p:nvPr/>
          </p:nvSpPr>
          <p:spPr>
            <a:xfrm>
              <a:off x="4912773" y="2526358"/>
              <a:ext cx="1071349" cy="177505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319613" y="2512290"/>
              <a:ext cx="1071349" cy="77305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4" name="矩形 14"/>
            <p:cNvSpPr/>
            <p:nvPr/>
          </p:nvSpPr>
          <p:spPr>
            <a:xfrm>
              <a:off x="7021626" y="4437212"/>
              <a:ext cx="3086433" cy="130909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96278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Speech Enhancement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D" sz="2400" b="1">
                <a:solidFill>
                  <a:srgbClr val="0070C0"/>
                </a:solidFill>
              </a:rPr>
              <a:t>Pix2Pix </a:t>
            </a:r>
            <a:r>
              <a:rPr lang="en-US" altLang="zh-TW" sz="2400">
                <a:solidFill>
                  <a:srgbClr val="0000FF"/>
                </a:solidFill>
              </a:rPr>
              <a:t>[Michelsanti et al., Interpsech 2017]</a:t>
            </a:r>
            <a:r>
              <a:rPr lang="en-ID" sz="2400" b="1">
                <a:solidFill>
                  <a:srgbClr val="0070C0"/>
                </a:solidFill>
              </a:rPr>
              <a:t> </a:t>
            </a:r>
            <a:endParaRPr lang="en-US" sz="2400" b="1">
              <a:solidFill>
                <a:srgbClr val="0070C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343150" y="2538162"/>
            <a:ext cx="7984801" cy="3595937"/>
            <a:chOff x="1398292" y="1590781"/>
            <a:chExt cx="9782006" cy="5033193"/>
          </a:xfrm>
        </p:grpSpPr>
        <p:pic>
          <p:nvPicPr>
            <p:cNvPr id="16" name="圖片 42"/>
            <p:cNvPicPr preferRelativeResize="0">
              <a:picLocks/>
            </p:cNvPicPr>
            <p:nvPr/>
          </p:nvPicPr>
          <p:blipFill rotWithShape="1">
            <a:blip r:embed="rId2"/>
            <a:srcRect l="13019" t="7660" r="9435" b="11161"/>
            <a:stretch/>
          </p:blipFill>
          <p:spPr>
            <a:xfrm>
              <a:off x="5585720" y="5262337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17" name="矩形 10">
              <a:extLst>
                <a:ext uri="{FF2B5EF4-FFF2-40B4-BE49-F238E27FC236}">
                  <a16:creationId xmlns:a16="http://schemas.microsoft.com/office/drawing/2014/main" id="{6DA0DD7C-03D9-4027-92BF-F54C69D01976}"/>
                </a:ext>
              </a:extLst>
            </p:cNvPr>
            <p:cNvSpPr/>
            <p:nvPr/>
          </p:nvSpPr>
          <p:spPr>
            <a:xfrm>
              <a:off x="7719963" y="4327129"/>
              <a:ext cx="1440000" cy="14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i="1" dirty="0">
                  <a:solidFill>
                    <a:schemeClr val="accent6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8" name="箭號: 向右 11">
              <a:extLst>
                <a:ext uri="{FF2B5EF4-FFF2-40B4-BE49-F238E27FC236}">
                  <a16:creationId xmlns:a16="http://schemas.microsoft.com/office/drawing/2014/main" id="{233D1E01-B0D0-4E4A-94A2-EFCF8DC8A646}"/>
                </a:ext>
              </a:extLst>
            </p:cNvPr>
            <p:cNvSpPr/>
            <p:nvPr/>
          </p:nvSpPr>
          <p:spPr>
            <a:xfrm>
              <a:off x="9175399" y="4856965"/>
              <a:ext cx="315191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9" name="箭號: 向右 12">
              <a:extLst>
                <a:ext uri="{FF2B5EF4-FFF2-40B4-BE49-F238E27FC236}">
                  <a16:creationId xmlns:a16="http://schemas.microsoft.com/office/drawing/2014/main" id="{798F2496-997F-4F8B-BCF0-A4321F228CCE}"/>
                </a:ext>
              </a:extLst>
            </p:cNvPr>
            <p:cNvSpPr/>
            <p:nvPr/>
          </p:nvSpPr>
          <p:spPr>
            <a:xfrm>
              <a:off x="7272030" y="4442531"/>
              <a:ext cx="432824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0" name="箭號: 向右 13">
              <a:extLst>
                <a:ext uri="{FF2B5EF4-FFF2-40B4-BE49-F238E27FC236}">
                  <a16:creationId xmlns:a16="http://schemas.microsoft.com/office/drawing/2014/main" id="{E2CA0E82-5B39-41E7-BD03-51340E9EB337}"/>
                </a:ext>
              </a:extLst>
            </p:cNvPr>
            <p:cNvSpPr/>
            <p:nvPr/>
          </p:nvSpPr>
          <p:spPr>
            <a:xfrm>
              <a:off x="7286098" y="5296007"/>
              <a:ext cx="432824" cy="3927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1" name="文字方塊 15">
              <a:extLst>
                <a:ext uri="{FF2B5EF4-FFF2-40B4-BE49-F238E27FC236}">
                  <a16:creationId xmlns:a16="http://schemas.microsoft.com/office/drawing/2014/main" id="{D9F1C25F-6173-4134-95DB-03FE14DCC7B3}"/>
                </a:ext>
              </a:extLst>
            </p:cNvPr>
            <p:cNvSpPr txBox="1"/>
            <p:nvPr/>
          </p:nvSpPr>
          <p:spPr>
            <a:xfrm>
              <a:off x="9495750" y="4793031"/>
              <a:ext cx="1684548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Scalar</a:t>
              </a:r>
            </a:p>
          </p:txBody>
        </p:sp>
        <p:sp>
          <p:nvSpPr>
            <p:cNvPr id="22" name="文字方塊 35">
              <a:extLst>
                <a:ext uri="{FF2B5EF4-FFF2-40B4-BE49-F238E27FC236}">
                  <a16:creationId xmlns:a16="http://schemas.microsoft.com/office/drawing/2014/main" id="{449C14AC-95EB-40A3-9B99-C1529D827D3A}"/>
                </a:ext>
              </a:extLst>
            </p:cNvPr>
            <p:cNvSpPr txBox="1"/>
            <p:nvPr/>
          </p:nvSpPr>
          <p:spPr>
            <a:xfrm>
              <a:off x="4560265" y="4238963"/>
              <a:ext cx="1377831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Clean</a:t>
              </a:r>
              <a:endParaRPr lang="zh-TW" altLang="en-US" sz="1400" dirty="0"/>
            </a:p>
          </p:txBody>
        </p:sp>
        <p:sp>
          <p:nvSpPr>
            <p:cNvPr id="23" name="文字方塊 36">
              <a:extLst>
                <a:ext uri="{FF2B5EF4-FFF2-40B4-BE49-F238E27FC236}">
                  <a16:creationId xmlns:a16="http://schemas.microsoft.com/office/drawing/2014/main" id="{D2301230-3A3A-4353-BD99-317D93CC410D}"/>
                </a:ext>
              </a:extLst>
            </p:cNvPr>
            <p:cNvSpPr txBox="1"/>
            <p:nvPr/>
          </p:nvSpPr>
          <p:spPr>
            <a:xfrm>
              <a:off x="4477403" y="5572279"/>
              <a:ext cx="1377831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Noisy</a:t>
              </a:r>
              <a:endParaRPr lang="zh-TW" altLang="en-US" sz="1400" dirty="0"/>
            </a:p>
          </p:txBody>
        </p:sp>
        <p:sp>
          <p:nvSpPr>
            <p:cNvPr id="24" name="矩形 6">
              <a:extLst>
                <a:ext uri="{FF2B5EF4-FFF2-40B4-BE49-F238E27FC236}">
                  <a16:creationId xmlns:a16="http://schemas.microsoft.com/office/drawing/2014/main" id="{D34CD4EB-7BAA-4D44-9C65-78F02936E6A2}"/>
                </a:ext>
              </a:extLst>
            </p:cNvPr>
            <p:cNvSpPr/>
            <p:nvPr/>
          </p:nvSpPr>
          <p:spPr>
            <a:xfrm>
              <a:off x="9279606" y="5044643"/>
              <a:ext cx="1288211" cy="483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(Fake</a:t>
              </a:r>
              <a:r>
                <a:rPr lang="en-US" altLang="zh-TW" sz="1400" b="1" dirty="0">
                  <a:solidFill>
                    <a:srgbClr val="FF0000"/>
                  </a:solidFill>
                </a:rPr>
                <a:t>/</a:t>
              </a:r>
              <a:r>
                <a:rPr lang="en-US" altLang="zh-TW" sz="1400" dirty="0"/>
                <a:t>Real)</a:t>
              </a:r>
              <a:endParaRPr lang="zh-TW" altLang="en-US" sz="1400" dirty="0"/>
            </a:p>
          </p:txBody>
        </p:sp>
        <p:cxnSp>
          <p:nvCxnSpPr>
            <p:cNvPr id="25" name="直線接點 34"/>
            <p:cNvCxnSpPr/>
            <p:nvPr/>
          </p:nvCxnSpPr>
          <p:spPr>
            <a:xfrm flipH="1">
              <a:off x="4487433" y="3696624"/>
              <a:ext cx="547127" cy="292735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38">
              <a:extLst>
                <a:ext uri="{FF2B5EF4-FFF2-40B4-BE49-F238E27FC236}">
                  <a16:creationId xmlns:a16="http://schemas.microsoft.com/office/drawing/2014/main" id="{449C14AC-95EB-40A3-9B99-C1529D827D3A}"/>
                </a:ext>
              </a:extLst>
            </p:cNvPr>
            <p:cNvSpPr txBox="1"/>
            <p:nvPr/>
          </p:nvSpPr>
          <p:spPr>
            <a:xfrm>
              <a:off x="1433432" y="4082727"/>
              <a:ext cx="1377831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Output</a:t>
              </a:r>
              <a:endParaRPr lang="zh-TW" altLang="en-US" sz="1400" dirty="0"/>
            </a:p>
          </p:txBody>
        </p:sp>
        <p:sp>
          <p:nvSpPr>
            <p:cNvPr id="27" name="文字方塊 39">
              <a:extLst>
                <a:ext uri="{FF2B5EF4-FFF2-40B4-BE49-F238E27FC236}">
                  <a16:creationId xmlns:a16="http://schemas.microsoft.com/office/drawing/2014/main" id="{D2301230-3A3A-4353-BD99-317D93CC410D}"/>
                </a:ext>
              </a:extLst>
            </p:cNvPr>
            <p:cNvSpPr txBox="1"/>
            <p:nvPr/>
          </p:nvSpPr>
          <p:spPr>
            <a:xfrm>
              <a:off x="1398292" y="5562302"/>
              <a:ext cx="1377831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Noisy</a:t>
              </a:r>
              <a:endParaRPr lang="zh-TW" altLang="en-US" sz="1400" dirty="0"/>
            </a:p>
          </p:txBody>
        </p:sp>
        <p:sp>
          <p:nvSpPr>
            <p:cNvPr id="28" name="矩形 3">
              <a:extLst>
                <a:ext uri="{FF2B5EF4-FFF2-40B4-BE49-F238E27FC236}">
                  <a16:creationId xmlns:a16="http://schemas.microsoft.com/office/drawing/2014/main" id="{95293ED7-2A84-4D0E-95BA-5F4C5FD9C400}"/>
                </a:ext>
              </a:extLst>
            </p:cNvPr>
            <p:cNvSpPr/>
            <p:nvPr/>
          </p:nvSpPr>
          <p:spPr>
            <a:xfrm>
              <a:off x="4337026" y="1889519"/>
              <a:ext cx="1440000" cy="14400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i="1" dirty="0">
                  <a:solidFill>
                    <a:schemeClr val="tx2"/>
                  </a:solidFill>
                </a:rPr>
                <a:t>G</a:t>
              </a:r>
            </a:p>
          </p:txBody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1B247D78-BA52-4C38-AA41-01B9B82D1FE1}"/>
                </a:ext>
              </a:extLst>
            </p:cNvPr>
            <p:cNvSpPr/>
            <p:nvPr/>
          </p:nvSpPr>
          <p:spPr>
            <a:xfrm>
              <a:off x="5833108" y="2396230"/>
              <a:ext cx="396106" cy="49246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30" name="箭號: 向右 5">
              <a:extLst>
                <a:ext uri="{FF2B5EF4-FFF2-40B4-BE49-F238E27FC236}">
                  <a16:creationId xmlns:a16="http://schemas.microsoft.com/office/drawing/2014/main" id="{7B7AD4A5-C0E0-41E3-AA18-8D02EE613AD7}"/>
                </a:ext>
              </a:extLst>
            </p:cNvPr>
            <p:cNvSpPr/>
            <p:nvPr/>
          </p:nvSpPr>
          <p:spPr>
            <a:xfrm>
              <a:off x="3811563" y="2343209"/>
              <a:ext cx="460749" cy="49246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31" name="直線單箭頭接點 18">
              <a:extLst>
                <a:ext uri="{FF2B5EF4-FFF2-40B4-BE49-F238E27FC236}">
                  <a16:creationId xmlns:a16="http://schemas.microsoft.com/office/drawing/2014/main" id="{1069D948-184A-4F11-A947-900FA43244A7}"/>
                </a:ext>
              </a:extLst>
            </p:cNvPr>
            <p:cNvCxnSpPr>
              <a:cxnSpLocks/>
            </p:cNvCxnSpPr>
            <p:nvPr/>
          </p:nvCxnSpPr>
          <p:spPr>
            <a:xfrm>
              <a:off x="7975954" y="2642459"/>
              <a:ext cx="492260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24">
              <a:extLst>
                <a:ext uri="{FF2B5EF4-FFF2-40B4-BE49-F238E27FC236}">
                  <a16:creationId xmlns:a16="http://schemas.microsoft.com/office/drawing/2014/main" id="{E73A4D9C-800F-487C-BD9A-CD677E9E450A}"/>
                </a:ext>
              </a:extLst>
            </p:cNvPr>
            <p:cNvSpPr txBox="1"/>
            <p:nvPr/>
          </p:nvSpPr>
          <p:spPr>
            <a:xfrm>
              <a:off x="2174647" y="1590781"/>
              <a:ext cx="1466726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Noisy</a:t>
              </a:r>
              <a:endParaRPr lang="zh-TW" altLang="en-US" sz="1400" dirty="0"/>
            </a:p>
          </p:txBody>
        </p:sp>
        <p:sp>
          <p:nvSpPr>
            <p:cNvPr id="33" name="文字方塊 25">
              <a:extLst>
                <a:ext uri="{FF2B5EF4-FFF2-40B4-BE49-F238E27FC236}">
                  <a16:creationId xmlns:a16="http://schemas.microsoft.com/office/drawing/2014/main" id="{783ECDB0-83CD-4B75-AAE1-0F4C0461C975}"/>
                </a:ext>
              </a:extLst>
            </p:cNvPr>
            <p:cNvSpPr txBox="1"/>
            <p:nvPr/>
          </p:nvSpPr>
          <p:spPr>
            <a:xfrm>
              <a:off x="6401598" y="1600014"/>
              <a:ext cx="1466726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Output</a:t>
              </a:r>
              <a:endParaRPr lang="zh-TW" altLang="en-US" sz="1400" dirty="0"/>
            </a:p>
          </p:txBody>
        </p:sp>
        <p:sp>
          <p:nvSpPr>
            <p:cNvPr id="34" name="文字方塊 26">
              <a:extLst>
                <a:ext uri="{FF2B5EF4-FFF2-40B4-BE49-F238E27FC236}">
                  <a16:creationId xmlns:a16="http://schemas.microsoft.com/office/drawing/2014/main" id="{9E4EE1A1-EBB7-4BA3-9895-541EF1AE920D}"/>
                </a:ext>
              </a:extLst>
            </p:cNvPr>
            <p:cNvSpPr txBox="1"/>
            <p:nvPr/>
          </p:nvSpPr>
          <p:spPr>
            <a:xfrm>
              <a:off x="8596868" y="1603610"/>
              <a:ext cx="1466726" cy="48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Clean</a:t>
              </a:r>
              <a:endParaRPr lang="zh-TW" altLang="en-US" sz="1400" dirty="0"/>
            </a:p>
          </p:txBody>
        </p:sp>
        <p:pic>
          <p:nvPicPr>
            <p:cNvPr id="35" name="圖片 32"/>
            <p:cNvPicPr preferRelativeResize="0">
              <a:picLocks/>
            </p:cNvPicPr>
            <p:nvPr/>
          </p:nvPicPr>
          <p:blipFill rotWithShape="1">
            <a:blip r:embed="rId3"/>
            <a:srcRect l="13036" t="7459" r="9570" b="11112"/>
            <a:stretch/>
          </p:blipFill>
          <p:spPr>
            <a:xfrm>
              <a:off x="8545851" y="2048788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36" name="圖片 33"/>
            <p:cNvPicPr preferRelativeResize="0">
              <a:picLocks/>
            </p:cNvPicPr>
            <p:nvPr/>
          </p:nvPicPr>
          <p:blipFill rotWithShape="1">
            <a:blip r:embed="rId4"/>
            <a:srcRect l="13048" t="7553" r="9458" b="11190"/>
            <a:stretch/>
          </p:blipFill>
          <p:spPr>
            <a:xfrm>
              <a:off x="6355954" y="2048788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37" name="圖片 37"/>
            <p:cNvPicPr preferRelativeResize="0">
              <a:picLocks/>
            </p:cNvPicPr>
            <p:nvPr/>
          </p:nvPicPr>
          <p:blipFill rotWithShape="1">
            <a:blip r:embed="rId2"/>
            <a:srcRect l="13019" t="7660" r="9435" b="11161"/>
            <a:stretch/>
          </p:blipFill>
          <p:spPr>
            <a:xfrm>
              <a:off x="2088441" y="2048538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38" name="圖片 40"/>
            <p:cNvPicPr preferRelativeResize="0">
              <a:picLocks/>
            </p:cNvPicPr>
            <p:nvPr/>
          </p:nvPicPr>
          <p:blipFill rotWithShape="1">
            <a:blip r:embed="rId4"/>
            <a:srcRect l="13048" t="7553" r="9458" b="11190"/>
            <a:stretch/>
          </p:blipFill>
          <p:spPr>
            <a:xfrm>
              <a:off x="2742372" y="3780017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39" name="圖片 41"/>
            <p:cNvPicPr preferRelativeResize="0">
              <a:picLocks/>
            </p:cNvPicPr>
            <p:nvPr/>
          </p:nvPicPr>
          <p:blipFill rotWithShape="1">
            <a:blip r:embed="rId2"/>
            <a:srcRect l="13019" t="7660" r="9435" b="11161"/>
            <a:stretch/>
          </p:blipFill>
          <p:spPr>
            <a:xfrm>
              <a:off x="2748778" y="5264333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0" name="圖片 43"/>
            <p:cNvPicPr preferRelativeResize="0">
              <a:picLocks/>
            </p:cNvPicPr>
            <p:nvPr/>
          </p:nvPicPr>
          <p:blipFill rotWithShape="1">
            <a:blip r:embed="rId3"/>
            <a:srcRect l="13036" t="7459" r="9570" b="11112"/>
            <a:stretch/>
          </p:blipFill>
          <p:spPr>
            <a:xfrm>
              <a:off x="5612283" y="3748766"/>
              <a:ext cx="1620000" cy="12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48571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10111</TotalTime>
  <Words>3310</Words>
  <Application>Microsoft Macintosh PowerPoint</Application>
  <PresentationFormat>Widescreen</PresentationFormat>
  <Paragraphs>789</Paragraphs>
  <Slides>76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新細明體</vt:lpstr>
      <vt:lpstr>Arial</vt:lpstr>
      <vt:lpstr>Calibri</vt:lpstr>
      <vt:lpstr>Calibri Light</vt:lpstr>
      <vt:lpstr>Cambria Math</vt:lpstr>
      <vt:lpstr>標楷體</vt:lpstr>
      <vt:lpstr>Times New Roman</vt:lpstr>
      <vt:lpstr>Wingdings</vt:lpstr>
      <vt:lpstr>Office Theme</vt:lpstr>
      <vt:lpstr>4- Applications of GANs for Speech Generation</vt:lpstr>
      <vt:lpstr>Welcome to Data Science Center UI</vt:lpstr>
      <vt:lpstr>Outline</vt:lpstr>
      <vt:lpstr>Speech Signal Generation</vt:lpstr>
      <vt:lpstr>Speech, Speaker, Emotion Recognitions  &amp; Lip Reading Recognitions</vt:lpstr>
      <vt:lpstr>Speech Enhancement </vt:lpstr>
      <vt:lpstr>Speech Enhancement </vt:lpstr>
      <vt:lpstr>Speech Enhancement (SEGAN)</vt:lpstr>
      <vt:lpstr>Speech Enhancement</vt:lpstr>
      <vt:lpstr>Speech Enhancement (Pix2Pix)</vt:lpstr>
      <vt:lpstr>Speech Enhancement (Pix2Pix)</vt:lpstr>
      <vt:lpstr>Speech Enhancement</vt:lpstr>
      <vt:lpstr>Speech Enhancement (FSEGAN)</vt:lpstr>
      <vt:lpstr>Speech Enhancement (FSEGAN)</vt:lpstr>
      <vt:lpstr>Speech Enhancement</vt:lpstr>
      <vt:lpstr>Speech Enhancement</vt:lpstr>
      <vt:lpstr>Speech Enhancement (MMS-GAN)</vt:lpstr>
      <vt:lpstr>Speech Enhancement</vt:lpstr>
      <vt:lpstr>Speech Enhancement (ATME)</vt:lpstr>
      <vt:lpstr>Speech Enhancement (ATME)</vt:lpstr>
      <vt:lpstr>Speech Enhancement (ATME)</vt:lpstr>
      <vt:lpstr>Speech Enhancement (AFT)</vt:lpstr>
      <vt:lpstr>Speech Enhancement (AFT)</vt:lpstr>
      <vt:lpstr>Speech Enhancement</vt:lpstr>
      <vt:lpstr>Speech Enhancement (NA-SE) </vt:lpstr>
      <vt:lpstr>Speech Enhancement (NA-SE) </vt:lpstr>
      <vt:lpstr>Outline</vt:lpstr>
      <vt:lpstr>Postfilter</vt:lpstr>
      <vt:lpstr>Postfilter</vt:lpstr>
      <vt:lpstr>Postfilter (GAN-based Postfilter)</vt:lpstr>
      <vt:lpstr>Postfilter (GAN-based Postfilter)</vt:lpstr>
      <vt:lpstr>Postfilter (GAN-based Postfilter)</vt:lpstr>
      <vt:lpstr>Postfilter (GAN-postfilter-SFTF)</vt:lpstr>
      <vt:lpstr>Postfilter (GAN-postfilter-SFTF)</vt:lpstr>
      <vt:lpstr>Speech Synthesis</vt:lpstr>
      <vt:lpstr>Speech Synthesis (ASV)</vt:lpstr>
      <vt:lpstr>Speech Synthesis</vt:lpstr>
      <vt:lpstr>Speech Synthesis (SS-GAN)</vt:lpstr>
      <vt:lpstr>Speech Synthesis</vt:lpstr>
      <vt:lpstr>Speech Synthesis (GlottGAN) </vt:lpstr>
      <vt:lpstr>Speech Synthesis </vt:lpstr>
      <vt:lpstr>Speech Synthesis (SS-GAN-MTL) </vt:lpstr>
      <vt:lpstr>Speech Synthesis (SS-GAN-MTL) </vt:lpstr>
      <vt:lpstr>Voice Conversion </vt:lpstr>
      <vt:lpstr>Voice Conversion </vt:lpstr>
      <vt:lpstr>Voice Conversion (VAW-GAN)</vt:lpstr>
      <vt:lpstr>Voice Conversion</vt:lpstr>
      <vt:lpstr>Voice Conversion (LSM)</vt:lpstr>
      <vt:lpstr>Voice Conversion (LSM)</vt:lpstr>
      <vt:lpstr>Voice Conversion (CycleGAN-VC)</vt:lpstr>
      <vt:lpstr>Voice Conversion</vt:lpstr>
      <vt:lpstr>Voice Conversion </vt:lpstr>
      <vt:lpstr>Voice Conversion </vt:lpstr>
      <vt:lpstr>Voice Conversion </vt:lpstr>
      <vt:lpstr>Voice Conversion (CGD VC) </vt:lpstr>
      <vt:lpstr>Voice Conversion (CGD VC) </vt:lpstr>
      <vt:lpstr>Voice Conversion (CGD VC) </vt:lpstr>
      <vt:lpstr>Outline</vt:lpstr>
      <vt:lpstr>Speech, Speaker, Emotion Recognitions  &amp; Lip Reading Recognitions</vt:lpstr>
      <vt:lpstr>Speech Recognition</vt:lpstr>
      <vt:lpstr>Speech Recognition (AMT) </vt:lpstr>
      <vt:lpstr>Speech Recognition </vt:lpstr>
      <vt:lpstr>Speech Recognition (DAT) </vt:lpstr>
      <vt:lpstr>Speech Recognition </vt:lpstr>
      <vt:lpstr>Speech Recognition (GAN-Enhancer)</vt:lpstr>
      <vt:lpstr>Speaker Recognition </vt:lpstr>
      <vt:lpstr>Speaker Recognition (DANN) </vt:lpstr>
      <vt:lpstr>Emotion Recognition </vt:lpstr>
      <vt:lpstr>Emotion Recognition (AAE-ER) </vt:lpstr>
      <vt:lpstr>Lip-reading</vt:lpstr>
      <vt:lpstr>Lip-reading (DAT-LR) </vt:lpstr>
      <vt:lpstr>Outline</vt:lpstr>
      <vt:lpstr>Speech Signal Generation</vt:lpstr>
      <vt:lpstr>Speech, Speaker, Emotion Recognitions  &amp; Lip Reading Recognitions</vt:lpstr>
      <vt:lpstr>More GANs in Speech </vt:lpstr>
      <vt:lpstr>Welcome to Data Science Center UI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GANs</dc:title>
  <dc:creator>Risman Adnan</dc:creator>
  <cp:lastModifiedBy>Risman Adnan</cp:lastModifiedBy>
  <cp:revision>115</cp:revision>
  <dcterms:created xsi:type="dcterms:W3CDTF">2019-06-29T06:18:10Z</dcterms:created>
  <dcterms:modified xsi:type="dcterms:W3CDTF">2019-11-30T00:24:43Z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